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373" r:id="rId3"/>
    <p:sldId id="344" r:id="rId4"/>
    <p:sldId id="345" r:id="rId5"/>
    <p:sldId id="346" r:id="rId6"/>
    <p:sldId id="347" r:id="rId7"/>
    <p:sldId id="348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57" r:id="rId16"/>
    <p:sldId id="302" r:id="rId17"/>
    <p:sldId id="299" r:id="rId18"/>
    <p:sldId id="300" r:id="rId19"/>
    <p:sldId id="294" r:id="rId20"/>
    <p:sldId id="372" r:id="rId21"/>
    <p:sldId id="295" r:id="rId22"/>
    <p:sldId id="303" r:id="rId23"/>
    <p:sldId id="370" r:id="rId24"/>
    <p:sldId id="371" r:id="rId25"/>
    <p:sldId id="32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28" r:id="rId35"/>
    <p:sldId id="329" r:id="rId36"/>
    <p:sldId id="368" r:id="rId37"/>
    <p:sldId id="359" r:id="rId38"/>
    <p:sldId id="360" r:id="rId39"/>
    <p:sldId id="361" r:id="rId40"/>
    <p:sldId id="362" r:id="rId41"/>
    <p:sldId id="363" r:id="rId42"/>
    <p:sldId id="364" r:id="rId43"/>
    <p:sldId id="365" r:id="rId44"/>
    <p:sldId id="366" r:id="rId45"/>
    <p:sldId id="369" r:id="rId46"/>
    <p:sldId id="367" r:id="rId47"/>
  </p:sldIdLst>
  <p:sldSz cx="9144000" cy="6858000" type="screen4x3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79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03117CA-E333-4F64-B494-644CB548D7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328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2EF636F-19E0-4C72-AFC0-C3153A4453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9557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862492E-E929-4BEA-9190-E3B9D819550C}" type="slidenum">
              <a:rPr lang="en-GB" smtClean="0"/>
              <a:pPr eaLnBrk="1" hangingPunct="1"/>
              <a:t>1</a:t>
            </a:fld>
            <a:endParaRPr lang="en-GB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7B32B658-1216-4A40-986E-009CCC367817}" type="slidenum">
              <a:rPr lang="en-GB" sz="1300"/>
              <a:pPr algn="r" eaLnBrk="1" hangingPunct="1"/>
              <a:t>3</a:t>
            </a:fld>
            <a:endParaRPr lang="en-GB" sz="130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 txBox="1">
            <a:spLocks noChangeArrowheads="1"/>
          </p:cNvSpPr>
          <p:nvPr userDrawn="1"/>
        </p:nvSpPr>
        <p:spPr>
          <a:xfrm>
            <a:off x="323850" y="6381750"/>
            <a:ext cx="482441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z="1400" dirty="0" err="1" smtClean="0"/>
              <a:t>AquaPark</a:t>
            </a:r>
            <a:r>
              <a:rPr lang="en-GB" sz="1400" dirty="0" smtClean="0"/>
              <a:t> Mid-term meeting - interim results</a:t>
            </a:r>
            <a:endParaRPr lang="en-GB" sz="1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01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AquaPark Mid-term meeting - interim results</a:t>
            </a:r>
          </a:p>
        </p:txBody>
      </p:sp>
    </p:spTree>
    <p:extLst>
      <p:ext uri="{BB962C8B-B14F-4D97-AF65-F5344CB8AC3E}">
        <p14:creationId xmlns:p14="http://schemas.microsoft.com/office/powerpoint/2010/main" val="2607261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AquaPark Mid-term meeting - interim results</a:t>
            </a:r>
          </a:p>
        </p:txBody>
      </p:sp>
    </p:spTree>
    <p:extLst>
      <p:ext uri="{BB962C8B-B14F-4D97-AF65-F5344CB8AC3E}">
        <p14:creationId xmlns:p14="http://schemas.microsoft.com/office/powerpoint/2010/main" val="1715928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AquaPark Mid-term meeting - interim results</a:t>
            </a:r>
          </a:p>
        </p:txBody>
      </p:sp>
    </p:spTree>
    <p:extLst>
      <p:ext uri="{BB962C8B-B14F-4D97-AF65-F5344CB8AC3E}">
        <p14:creationId xmlns:p14="http://schemas.microsoft.com/office/powerpoint/2010/main" val="289914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229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836613"/>
            <a:ext cx="9144000" cy="4321175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pic>
        <p:nvPicPr>
          <p:cNvPr id="1028" name="Picture 8" descr="foo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836613"/>
            <a:ext cx="82296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2" name="Picture 13" descr="bfar_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381750"/>
            <a:ext cx="1809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4" descr="Apn-logo-fin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381750"/>
            <a:ext cx="143986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/>
          <p:cNvSpPr>
            <a:spLocks noGrp="1" noChangeArrowheads="1"/>
          </p:cNvSpPr>
          <p:nvPr>
            <p:ph type="ftr" sz="quarter" idx="3"/>
          </p:nvPr>
        </p:nvSpPr>
        <p:spPr>
          <a:xfrm>
            <a:off x="323850" y="6381750"/>
            <a:ext cx="4824413" cy="476250"/>
          </a:xfrm>
          <a:prstGeom prst="rect">
            <a:avLst/>
          </a:prstGeom>
          <a:ln/>
        </p:spPr>
        <p:txBody>
          <a:bodyPr/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AquaPark Mid-term meeting - interim results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6367463"/>
            <a:ext cx="8096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628775"/>
            <a:ext cx="7772400" cy="1470025"/>
          </a:xfrm>
        </p:spPr>
        <p:txBody>
          <a:bodyPr/>
          <a:lstStyle/>
          <a:p>
            <a:pPr eaLnBrk="1" hangingPunct="1"/>
            <a:r>
              <a:rPr lang="en-GB" smtClean="0"/>
              <a:t>AquaPark – Norad funded project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2781300"/>
            <a:ext cx="64008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800" b="1" smtClean="0"/>
              <a:t>Planning and management of aquaculture parks for sustainable development of cage farms in the Philippines</a:t>
            </a:r>
          </a:p>
          <a:p>
            <a:pPr eaLnBrk="1" hangingPunct="1">
              <a:lnSpc>
                <a:spcPct val="90000"/>
              </a:lnSpc>
            </a:pPr>
            <a:endParaRPr lang="en-GB" sz="2800" b="1" smtClean="0"/>
          </a:p>
          <a:p>
            <a:pPr eaLnBrk="1" hangingPunct="1">
              <a:lnSpc>
                <a:spcPct val="90000"/>
              </a:lnSpc>
            </a:pPr>
            <a:r>
              <a:rPr lang="en-GB" sz="2800" b="1" smtClean="0"/>
              <a:t>www.aqua-park.asia</a:t>
            </a:r>
            <a:endParaRPr lang="en-GB" sz="2800" smtClean="0"/>
          </a:p>
        </p:txBody>
      </p:sp>
      <p:pic>
        <p:nvPicPr>
          <p:cNvPr id="6148" name="Picture 4" descr="aquapark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3575" y="4652963"/>
            <a:ext cx="8229600" cy="792162"/>
          </a:xfrm>
        </p:spPr>
        <p:txBody>
          <a:bodyPr/>
          <a:lstStyle/>
          <a:p>
            <a:r>
              <a:rPr lang="en-GB" sz="3200" smtClean="0">
                <a:latin typeface="Arial" charset="0"/>
                <a:cs typeface="Arial" charset="0"/>
              </a:rPr>
              <a:t>Interlinked block moorings, upward lift</a:t>
            </a:r>
          </a:p>
        </p:txBody>
      </p:sp>
      <p:pic>
        <p:nvPicPr>
          <p:cNvPr id="144387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 t="17343" r="1138" b="26660"/>
          <a:stretch>
            <a:fillRect/>
          </a:stretch>
        </p:blipFill>
        <p:spPr>
          <a:xfrm>
            <a:off x="684213" y="1773238"/>
            <a:ext cx="7920037" cy="3024187"/>
          </a:xfrm>
        </p:spPr>
      </p:pic>
      <p:sp>
        <p:nvSpPr>
          <p:cNvPr id="144389" name="Rectangle 5"/>
          <p:cNvSpPr>
            <a:spLocks noChangeArrowheads="1"/>
          </p:cNvSpPr>
          <p:nvPr/>
        </p:nvSpPr>
        <p:spPr bwMode="auto">
          <a:xfrm>
            <a:off x="250825" y="0"/>
            <a:ext cx="8229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GB" sz="3600">
                <a:solidFill>
                  <a:schemeClr val="tx2"/>
                </a:solidFill>
              </a:rPr>
              <a:t>Improved Mooring System</a:t>
            </a:r>
          </a:p>
        </p:txBody>
      </p:sp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395288" y="6381750"/>
            <a:ext cx="4392612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Mooring Scale Model</a:t>
            </a:r>
          </a:p>
        </p:txBody>
      </p:sp>
    </p:spTree>
    <p:extLst>
      <p:ext uri="{BB962C8B-B14F-4D97-AF65-F5344CB8AC3E}">
        <p14:creationId xmlns:p14="http://schemas.microsoft.com/office/powerpoint/2010/main" val="254602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GEDC25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6"/>
          <a:stretch>
            <a:fillRect/>
          </a:stretch>
        </p:blipFill>
        <p:spPr bwMode="auto">
          <a:xfrm>
            <a:off x="3635375" y="1341438"/>
            <a:ext cx="5400675" cy="367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5" descr="GEDC25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8" t="22664"/>
          <a:stretch>
            <a:fillRect/>
          </a:stretch>
        </p:blipFill>
        <p:spPr bwMode="auto">
          <a:xfrm>
            <a:off x="271463" y="1341438"/>
            <a:ext cx="3363912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250825" y="0"/>
            <a:ext cx="8229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GB" sz="3600">
                <a:solidFill>
                  <a:schemeClr val="tx2"/>
                </a:solidFill>
              </a:rPr>
              <a:t>Scale Model Set-up</a:t>
            </a:r>
          </a:p>
        </p:txBody>
      </p:sp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395288" y="6381750"/>
            <a:ext cx="4392612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Mooring Scale Model</a:t>
            </a:r>
          </a:p>
        </p:txBody>
      </p:sp>
    </p:spTree>
    <p:extLst>
      <p:ext uri="{BB962C8B-B14F-4D97-AF65-F5344CB8AC3E}">
        <p14:creationId xmlns:p14="http://schemas.microsoft.com/office/powerpoint/2010/main" val="191017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9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98308" name="Picture 4" descr="GEDC258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2663" y="836613"/>
            <a:ext cx="7200900" cy="5400675"/>
          </a:xfrm>
        </p:spPr>
      </p:pic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395288" y="6381750"/>
            <a:ext cx="4392612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Mooring Scale Model</a:t>
            </a:r>
          </a:p>
        </p:txBody>
      </p:sp>
    </p:spTree>
    <p:extLst>
      <p:ext uri="{BB962C8B-B14F-4D97-AF65-F5344CB8AC3E}">
        <p14:creationId xmlns:p14="http://schemas.microsoft.com/office/powerpoint/2010/main" val="314392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96260" name="Picture 4" descr="GEDC258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2663" y="836613"/>
            <a:ext cx="7200900" cy="5400675"/>
          </a:xfrm>
        </p:spPr>
      </p:pic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395288" y="6381750"/>
            <a:ext cx="4392612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Mooring Scale Model</a:t>
            </a:r>
          </a:p>
        </p:txBody>
      </p:sp>
    </p:spTree>
    <p:extLst>
      <p:ext uri="{BB962C8B-B14F-4D97-AF65-F5344CB8AC3E}">
        <p14:creationId xmlns:p14="http://schemas.microsoft.com/office/powerpoint/2010/main" val="120186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7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100356" name="Picture 4" descr="GEDC255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2663" y="836613"/>
            <a:ext cx="7200900" cy="5400675"/>
          </a:xfrm>
        </p:spPr>
      </p:pic>
      <p:sp>
        <p:nvSpPr>
          <p:cNvPr id="100359" name="Text Box 7"/>
          <p:cNvSpPr txBox="1">
            <a:spLocks noChangeArrowheads="1"/>
          </p:cNvSpPr>
          <p:nvPr/>
        </p:nvSpPr>
        <p:spPr bwMode="auto">
          <a:xfrm>
            <a:off x="395288" y="6381750"/>
            <a:ext cx="4392612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Mooring Scale Model</a:t>
            </a:r>
          </a:p>
        </p:txBody>
      </p:sp>
    </p:spTree>
    <p:extLst>
      <p:ext uri="{BB962C8B-B14F-4D97-AF65-F5344CB8AC3E}">
        <p14:creationId xmlns:p14="http://schemas.microsoft.com/office/powerpoint/2010/main" val="355134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GEDC25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125538"/>
            <a:ext cx="6842125" cy="513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395288" y="6381750"/>
            <a:ext cx="4392612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Mooring Scale Model</a:t>
            </a:r>
          </a:p>
        </p:txBody>
      </p:sp>
    </p:spTree>
    <p:extLst>
      <p:ext uri="{BB962C8B-B14F-4D97-AF65-F5344CB8AC3E}">
        <p14:creationId xmlns:p14="http://schemas.microsoft.com/office/powerpoint/2010/main" val="291565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Improved moorings</a:t>
            </a:r>
          </a:p>
        </p:txBody>
      </p:sp>
      <p:pic>
        <p:nvPicPr>
          <p:cNvPr id="30723" name="Picture 4" descr="GEDC23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36613"/>
            <a:ext cx="8027987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5" descr="GEDC23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3267075"/>
            <a:ext cx="10093325" cy="134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Results – oil spill contingency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smtClean="0"/>
              <a:t>This working report attempts to summarise the measures that Mariculture parks can take to be prepared to deal with oil spills. </a:t>
            </a:r>
          </a:p>
          <a:p>
            <a:pPr>
              <a:buFontTx/>
              <a:buNone/>
            </a:pPr>
            <a:endParaRPr lang="en-GB" smtClean="0"/>
          </a:p>
          <a:p>
            <a:pPr>
              <a:buFontTx/>
              <a:buNone/>
            </a:pPr>
            <a:r>
              <a:rPr lang="en-GB" smtClean="0"/>
              <a:t>The reports summarises </a:t>
            </a:r>
          </a:p>
          <a:p>
            <a:pPr lvl="1"/>
            <a:r>
              <a:rPr lang="en-GB" smtClean="0"/>
              <a:t>Biological impacts of spills on fish, shellfish and sensitive environments </a:t>
            </a:r>
          </a:p>
          <a:p>
            <a:pPr lvl="1"/>
            <a:r>
              <a:rPr lang="en-GB" smtClean="0"/>
              <a:t>Oil spill contingency planning and response</a:t>
            </a:r>
          </a:p>
          <a:p>
            <a:pPr lvl="1"/>
            <a:r>
              <a:rPr lang="en-GB" smtClean="0"/>
              <a:t>Cleanup</a:t>
            </a:r>
          </a:p>
          <a:p>
            <a:pPr lvl="1"/>
            <a:r>
              <a:rPr lang="en-GB" smtClean="0"/>
              <a:t>Compensation. </a:t>
            </a:r>
          </a:p>
          <a:p>
            <a:endParaRPr lang="en-GB" smtClean="0"/>
          </a:p>
        </p:txBody>
      </p:sp>
      <p:sp>
        <p:nvSpPr>
          <p:cNvPr id="31748" name="Rectangle 11"/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mtClean="0"/>
              <a:t>AquaPark Mid-term meeting - interim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50825" y="0"/>
            <a:ext cx="8424863" cy="792163"/>
          </a:xfrm>
        </p:spPr>
        <p:txBody>
          <a:bodyPr/>
          <a:lstStyle/>
          <a:p>
            <a:r>
              <a:rPr lang="en-GB" sz="3600" smtClean="0"/>
              <a:t>Results – Better Management Practices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en-GB" sz="2000" dirty="0" smtClean="0"/>
              <a:t>Draft </a:t>
            </a:r>
            <a:r>
              <a:rPr lang="en-GB" sz="2000" dirty="0" err="1" smtClean="0"/>
              <a:t>BMPs</a:t>
            </a:r>
            <a:r>
              <a:rPr lang="en-GB" sz="2000" dirty="0" smtClean="0"/>
              <a:t> which follow the culture process as follows</a:t>
            </a:r>
          </a:p>
          <a:p>
            <a:pPr>
              <a:buFontTx/>
              <a:buNone/>
              <a:defRPr/>
            </a:pPr>
            <a:r>
              <a:rPr lang="en-GB" sz="2000" dirty="0" smtClean="0"/>
              <a:t>Crosscutting issues</a:t>
            </a:r>
          </a:p>
          <a:p>
            <a:pPr>
              <a:buFontTx/>
              <a:buNone/>
              <a:defRPr/>
            </a:pPr>
            <a:r>
              <a:rPr lang="en-GB" sz="2000" dirty="0" smtClean="0"/>
              <a:t>1.	Planning and </a:t>
            </a:r>
            <a:r>
              <a:rPr lang="en-GB" sz="2000" dirty="0" err="1" smtClean="0"/>
              <a:t>siting</a:t>
            </a:r>
            <a:r>
              <a:rPr lang="en-GB" sz="2000" dirty="0" smtClean="0"/>
              <a:t> </a:t>
            </a:r>
          </a:p>
          <a:p>
            <a:pPr>
              <a:buFontTx/>
              <a:buNone/>
              <a:defRPr/>
            </a:pPr>
            <a:r>
              <a:rPr lang="en-GB" sz="2000" dirty="0" smtClean="0"/>
              <a:t>2.	Farm design and construction </a:t>
            </a:r>
          </a:p>
          <a:p>
            <a:pPr marL="457200" indent="-457200">
              <a:buFontTx/>
              <a:buAutoNum type="arabicPeriod" startAt="3"/>
              <a:defRPr/>
            </a:pPr>
            <a:r>
              <a:rPr lang="en-GB" sz="2000" dirty="0" smtClean="0"/>
              <a:t>Fry and Fingerling purchase or collection</a:t>
            </a:r>
          </a:p>
          <a:p>
            <a:pPr marL="457200" indent="-457200">
              <a:buFontTx/>
              <a:buAutoNum type="arabicPeriod" startAt="3"/>
              <a:defRPr/>
            </a:pPr>
            <a:r>
              <a:rPr lang="en-GB" sz="2000" dirty="0" smtClean="0"/>
              <a:t>Nursery production</a:t>
            </a:r>
          </a:p>
          <a:p>
            <a:pPr>
              <a:buFontTx/>
              <a:buNone/>
              <a:defRPr/>
            </a:pPr>
            <a:r>
              <a:rPr lang="en-GB" sz="2000" dirty="0" smtClean="0"/>
              <a:t>4	Production management </a:t>
            </a:r>
          </a:p>
          <a:p>
            <a:pPr>
              <a:buFontTx/>
              <a:buNone/>
              <a:defRPr/>
            </a:pPr>
            <a:r>
              <a:rPr lang="en-GB" sz="2000" dirty="0" smtClean="0"/>
              <a:t>5	Fish health </a:t>
            </a:r>
          </a:p>
          <a:p>
            <a:pPr>
              <a:buFontTx/>
              <a:buNone/>
              <a:defRPr/>
            </a:pPr>
            <a:r>
              <a:rPr lang="en-GB" sz="2000" dirty="0" smtClean="0"/>
              <a:t>6	Fish quality and food safety </a:t>
            </a:r>
          </a:p>
          <a:p>
            <a:pPr>
              <a:buFontTx/>
              <a:buNone/>
              <a:defRPr/>
            </a:pPr>
            <a:r>
              <a:rPr lang="en-GB" sz="2000" dirty="0" smtClean="0"/>
              <a:t>7	Harvest and post harvest management </a:t>
            </a:r>
          </a:p>
          <a:p>
            <a:pPr>
              <a:buFontTx/>
              <a:buNone/>
              <a:defRPr/>
            </a:pPr>
            <a:r>
              <a:rPr lang="en-GB" sz="2000" dirty="0" smtClean="0"/>
              <a:t>8	Monitoring and record keeping </a:t>
            </a:r>
          </a:p>
          <a:p>
            <a:pPr>
              <a:buFontTx/>
              <a:buNone/>
              <a:defRPr/>
            </a:pPr>
            <a:r>
              <a:rPr lang="en-GB" sz="2000" dirty="0" smtClean="0"/>
              <a:t>9	Social (staff training, health and safety)</a:t>
            </a:r>
          </a:p>
          <a:p>
            <a:pPr>
              <a:buFontTx/>
              <a:buNone/>
              <a:defRPr/>
            </a:pPr>
            <a:r>
              <a:rPr lang="en-GB" sz="2000" dirty="0" smtClean="0"/>
              <a:t>10	Environmental management</a:t>
            </a:r>
          </a:p>
          <a:p>
            <a:pPr>
              <a:buFontTx/>
              <a:buNone/>
              <a:defRPr/>
            </a:pPr>
            <a:r>
              <a:rPr lang="en-GB" sz="2000" dirty="0" smtClean="0"/>
              <a:t>11	Dive Operation in Marine Farms</a:t>
            </a:r>
          </a:p>
        </p:txBody>
      </p:sp>
      <p:sp>
        <p:nvSpPr>
          <p:cNvPr id="32772" name="Rectangle 11"/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mtClean="0"/>
              <a:t>AquaPark Mid-term meeting - interim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Socio-economic survey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en-US" dirty="0" smtClean="0"/>
              <a:t>Undertook socio-economic analysis (positive &amp; negative) either perceived or verifiable impacts of implementing Mariculture Parks for </a:t>
            </a:r>
          </a:p>
          <a:p>
            <a:pPr lvl="1">
              <a:defRPr/>
            </a:pPr>
            <a:r>
              <a:rPr lang="en-US" dirty="0" smtClean="0">
                <a:ea typeface="+mn-ea"/>
              </a:rPr>
              <a:t>farmer-beneficiaries, </a:t>
            </a:r>
          </a:p>
          <a:p>
            <a:pPr lvl="1">
              <a:defRPr/>
            </a:pPr>
            <a:r>
              <a:rPr lang="en-US" dirty="0" smtClean="0">
                <a:ea typeface="+mn-ea"/>
              </a:rPr>
              <a:t>Upstream and downstream stakeholders and </a:t>
            </a:r>
          </a:p>
          <a:p>
            <a:pPr lvl="1">
              <a:defRPr/>
            </a:pPr>
            <a:r>
              <a:rPr lang="en-US" dirty="0" smtClean="0">
                <a:ea typeface="+mn-ea"/>
              </a:rPr>
              <a:t>Local communities and LGUs. </a:t>
            </a:r>
            <a:endParaRPr lang="en-GB" dirty="0" smtClean="0">
              <a:ea typeface="+mn-ea"/>
            </a:endParaRPr>
          </a:p>
        </p:txBody>
      </p:sp>
      <p:sp>
        <p:nvSpPr>
          <p:cNvPr id="33796" name="Rectangle 11"/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mtClean="0"/>
              <a:t>AquaPark Mid-term meeting - interim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Mariculture park management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Mooring trial</a:t>
            </a:r>
          </a:p>
          <a:p>
            <a:r>
              <a:rPr lang="en-GB" dirty="0" smtClean="0"/>
              <a:t>Oil spill contingency planning</a:t>
            </a:r>
          </a:p>
          <a:p>
            <a:r>
              <a:rPr lang="en-GB" dirty="0" smtClean="0"/>
              <a:t>Better Management practices</a:t>
            </a:r>
          </a:p>
          <a:p>
            <a:r>
              <a:rPr lang="en-GB" dirty="0" smtClean="0"/>
              <a:t>Socio economic survey</a:t>
            </a:r>
          </a:p>
          <a:p>
            <a:r>
              <a:rPr lang="en-GB" dirty="0" smtClean="0"/>
              <a:t>Economic analysis</a:t>
            </a:r>
          </a:p>
          <a:p>
            <a:r>
              <a:rPr lang="en-GB" dirty="0" smtClean="0"/>
              <a:t>Layout optimisation</a:t>
            </a:r>
          </a:p>
          <a:p>
            <a:r>
              <a:rPr lang="en-GB" dirty="0" smtClean="0"/>
              <a:t>Integrated Aquaculture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AquaPark Mid-term meeting - interim results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46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rgbClr val="FFC000"/>
          </a:solidFill>
        </p:spPr>
        <p:txBody>
          <a:bodyPr/>
          <a:lstStyle/>
          <a:p>
            <a:r>
              <a:rPr lang="en-US" sz="3200" b="1" smtClean="0"/>
              <a:t>SOCIOECONOMIC FRAMEWORK - </a:t>
            </a:r>
            <a:br>
              <a:rPr lang="en-US" sz="3200" b="1" smtClean="0"/>
            </a:br>
            <a:r>
              <a:rPr lang="en-US" sz="3200" b="1" smtClean="0"/>
              <a:t>ADVANTAGES &amp; BENEFITS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610600" cy="5867400"/>
          </a:xfrm>
          <a:noFill/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800" dirty="0" smtClean="0"/>
              <a:t>                                              </a:t>
            </a:r>
          </a:p>
        </p:txBody>
      </p:sp>
      <p:sp>
        <p:nvSpPr>
          <p:cNvPr id="4" name="Flowchart: Multidocument 3"/>
          <p:cNvSpPr/>
          <p:nvPr/>
        </p:nvSpPr>
        <p:spPr>
          <a:xfrm>
            <a:off x="2590800" y="2590800"/>
            <a:ext cx="2438400" cy="1828800"/>
          </a:xfrm>
          <a:prstGeom prst="flowChartMultidocumen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MARICULTURE</a:t>
            </a:r>
          </a:p>
          <a:p>
            <a:pPr algn="ctr"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8400" y="914400"/>
            <a:ext cx="6477000" cy="1447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/>
              <a:t>UPSTREAM OPPORTUNITIES /ACTIVITIES: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/>
              <a:t> </a:t>
            </a:r>
            <a:r>
              <a:rPr lang="en-US" sz="1600" b="1" dirty="0"/>
              <a:t>Feeds Suppliers; Fry / Fingerlings Suppliers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b="1" dirty="0"/>
              <a:t> Development of Fish Hatcheries/Fish   Nurseries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b="1" dirty="0"/>
              <a:t> Sellers/Suppliers of Bamboos, Nets, Ropes, Twines , boat makers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b="1" dirty="0"/>
              <a:t> Create employment (support staff)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399" y="4800600"/>
            <a:ext cx="3609975" cy="18687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/>
              <a:t>DOWNSTREAM OPPORTUNITIES/ ACTIVITIES: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/>
              <a:t> </a:t>
            </a:r>
            <a:r>
              <a:rPr lang="en-US" sz="1600" b="1" dirty="0"/>
              <a:t>Fish Traders, Fish Vendors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b="1" dirty="0"/>
              <a:t> Fish Processors; Ice Sellers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b="1" dirty="0"/>
              <a:t> Transport rentals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b="1" dirty="0"/>
              <a:t> Marketing channels and locations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4191000" y="5334000"/>
            <a:ext cx="4953000" cy="1447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>
                <a:solidFill>
                  <a:schemeClr val="tx1"/>
                </a:solidFill>
              </a:rPr>
              <a:t>PERIPHERAL EFFECTS / INDIRECT BENEFITS: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Establishments of General  Merchandise (sari- </a:t>
            </a:r>
          </a:p>
          <a:p>
            <a:pPr>
              <a:defRPr/>
            </a:pPr>
            <a:r>
              <a:rPr lang="en-US" sz="1600" b="1" dirty="0">
                <a:solidFill>
                  <a:schemeClr val="tx1"/>
                </a:solidFill>
              </a:rPr>
              <a:t>   sari) Stores; Bakeshops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tx1"/>
                </a:solidFill>
              </a:rPr>
              <a:t> Establishments of coffee shops, restaurants, etc.</a:t>
            </a:r>
          </a:p>
        </p:txBody>
      </p:sp>
      <p:sp>
        <p:nvSpPr>
          <p:cNvPr id="8" name="Curved Right Arrow 7"/>
          <p:cNvSpPr/>
          <p:nvPr/>
        </p:nvSpPr>
        <p:spPr>
          <a:xfrm rot="21201617">
            <a:off x="1285776" y="1321646"/>
            <a:ext cx="1219397" cy="218517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2971800" y="4419600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86400" y="2819400"/>
            <a:ext cx="3657600" cy="2362200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/>
              <a:t>EFFECTS / DIRECT BENEFITS 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/>
              <a:t> </a:t>
            </a:r>
            <a:r>
              <a:rPr lang="en-US" sz="1600" b="1" dirty="0"/>
              <a:t>Create employment opportunities     </a:t>
            </a:r>
          </a:p>
          <a:p>
            <a:pPr>
              <a:defRPr/>
            </a:pPr>
            <a:r>
              <a:rPr lang="en-US" sz="1600" b="1" dirty="0"/>
              <a:t>   to local communities; Livelihoods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b="1" dirty="0"/>
              <a:t> Incremental change of income for     </a:t>
            </a:r>
          </a:p>
          <a:p>
            <a:pPr>
              <a:defRPr/>
            </a:pPr>
            <a:r>
              <a:rPr lang="en-US" sz="1600" b="1" dirty="0"/>
              <a:t>   marginal  fishing families – as   </a:t>
            </a:r>
          </a:p>
          <a:p>
            <a:pPr>
              <a:defRPr/>
            </a:pPr>
            <a:r>
              <a:rPr lang="en-US" sz="1600" b="1" dirty="0"/>
              <a:t>   caretakers, harvesters, cage </a:t>
            </a:r>
          </a:p>
          <a:p>
            <a:pPr>
              <a:defRPr/>
            </a:pPr>
            <a:r>
              <a:rPr lang="en-US" sz="1600" b="1" dirty="0"/>
              <a:t>   makers, feeders, cage repairers,   </a:t>
            </a:r>
          </a:p>
          <a:p>
            <a:pPr>
              <a:defRPr/>
            </a:pPr>
            <a:r>
              <a:rPr lang="en-US" sz="1600" b="1" dirty="0"/>
              <a:t>   security guards, net washers, etc. 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4495800" y="4191000"/>
            <a:ext cx="304800" cy="990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029200" y="3581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2400" y="3284984"/>
            <a:ext cx="2057400" cy="13632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/>
              <a:t>ADDITIONAL REVENUE TO LGUs</a:t>
            </a:r>
          </a:p>
          <a:p>
            <a:pPr algn="ctr">
              <a:defRPr/>
            </a:pPr>
            <a:r>
              <a:rPr lang="en-US" sz="1600" b="1" dirty="0"/>
              <a:t>(permitting, licensing </a:t>
            </a:r>
            <a:r>
              <a:rPr lang="en-US" b="1" dirty="0"/>
              <a:t>system)</a:t>
            </a:r>
          </a:p>
        </p:txBody>
      </p:sp>
      <p:sp>
        <p:nvSpPr>
          <p:cNvPr id="16" name="Left Arrow 15"/>
          <p:cNvSpPr/>
          <p:nvPr/>
        </p:nvSpPr>
        <p:spPr>
          <a:xfrm>
            <a:off x="2286000" y="3962400"/>
            <a:ext cx="304800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8171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Economic survey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PH" smtClean="0"/>
              <a:t>Investigate the economics and economic benefits of mariculture parks for the different types of locators and for the local Government/BFAR MP development, technical and infrastructure support in case study areas.</a:t>
            </a:r>
          </a:p>
          <a:p>
            <a:r>
              <a:rPr lang="en-PH" smtClean="0"/>
              <a:t>Assess and compare the economic influence of MPs in the case study locations and the comparative regional  differences for  input costs and market prices  </a:t>
            </a:r>
            <a:endParaRPr lang="en-GB" smtClean="0"/>
          </a:p>
        </p:txBody>
      </p:sp>
      <p:sp>
        <p:nvSpPr>
          <p:cNvPr id="34820" name="Rectangle 11"/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mtClean="0"/>
              <a:t>AquaPark Mid-term meeting - interim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Economic survey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68313" y="836613"/>
            <a:ext cx="8675687" cy="5400675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PH" dirty="0" smtClean="0"/>
              <a:t>The key components of this investigation are to assess the economics of:</a:t>
            </a:r>
            <a:endParaRPr lang="en-GB" dirty="0" smtClean="0"/>
          </a:p>
          <a:p>
            <a:pPr lvl="1">
              <a:defRPr/>
            </a:pPr>
            <a:r>
              <a:rPr lang="en-PH" dirty="0" smtClean="0">
                <a:ea typeface="+mn-ea"/>
              </a:rPr>
              <a:t>Different </a:t>
            </a:r>
            <a:r>
              <a:rPr lang="en-PH" dirty="0" err="1" smtClean="0">
                <a:ea typeface="+mn-ea"/>
              </a:rPr>
              <a:t>aquacultural</a:t>
            </a:r>
            <a:r>
              <a:rPr lang="en-PH" dirty="0" smtClean="0">
                <a:ea typeface="+mn-ea"/>
              </a:rPr>
              <a:t> farming systems in the MPs;</a:t>
            </a:r>
            <a:endParaRPr lang="en-GB" dirty="0" smtClean="0">
              <a:ea typeface="+mn-ea"/>
            </a:endParaRPr>
          </a:p>
          <a:p>
            <a:pPr lvl="1">
              <a:defRPr/>
            </a:pPr>
            <a:r>
              <a:rPr lang="en-PH" dirty="0" smtClean="0">
                <a:ea typeface="+mn-ea"/>
              </a:rPr>
              <a:t>LGU and BFAR support for setting up and providing support of the MP</a:t>
            </a:r>
            <a:endParaRPr lang="en-GB" dirty="0" smtClean="0">
              <a:ea typeface="+mn-ea"/>
            </a:endParaRPr>
          </a:p>
          <a:p>
            <a:pPr lvl="1">
              <a:defRPr/>
            </a:pPr>
            <a:r>
              <a:rPr lang="en-PH" dirty="0" smtClean="0">
                <a:ea typeface="+mn-ea"/>
              </a:rPr>
              <a:t>Differences in regional input cost comparisons, </a:t>
            </a:r>
            <a:endParaRPr lang="en-GB" dirty="0" smtClean="0">
              <a:ea typeface="+mn-ea"/>
            </a:endParaRPr>
          </a:p>
          <a:p>
            <a:pPr lvl="1">
              <a:defRPr/>
            </a:pPr>
            <a:r>
              <a:rPr lang="en-PH" dirty="0" smtClean="0">
                <a:ea typeface="+mn-ea"/>
              </a:rPr>
              <a:t>Cost/benefit and breakeven analysis for support infrastructure</a:t>
            </a:r>
            <a:endParaRPr lang="en-GB" dirty="0" smtClean="0">
              <a:ea typeface="+mn-ea"/>
            </a:endParaRPr>
          </a:p>
          <a:p>
            <a:pPr lvl="1">
              <a:defRPr/>
            </a:pPr>
            <a:r>
              <a:rPr lang="en-PH" dirty="0" smtClean="0">
                <a:ea typeface="+mn-ea"/>
              </a:rPr>
              <a:t>Local and regional market analysis comparisons.</a:t>
            </a:r>
            <a:endParaRPr lang="en-GB" dirty="0" smtClean="0">
              <a:ea typeface="+mn-ea"/>
            </a:endParaRPr>
          </a:p>
          <a:p>
            <a:pPr>
              <a:defRPr/>
            </a:pPr>
            <a:endParaRPr lang="en-US" dirty="0" smtClean="0"/>
          </a:p>
        </p:txBody>
      </p:sp>
      <p:sp>
        <p:nvSpPr>
          <p:cNvPr id="35844" name="Rectangle 11"/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mtClean="0"/>
              <a:t>AquaPark Mid-term meeting - interim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2400" dirty="0" smtClean="0"/>
              <a:t>LOCAL GOVERNMENT UNITS</a:t>
            </a:r>
          </a:p>
          <a:p>
            <a:pPr algn="ctr"/>
            <a:endParaRPr lang="en-PH" sz="2000" dirty="0" smtClean="0"/>
          </a:p>
          <a:p>
            <a:pPr algn="ctr"/>
            <a:endParaRPr lang="en-PH" sz="2000" dirty="0" smtClean="0"/>
          </a:p>
          <a:p>
            <a:pPr marL="342900" indent="-342900">
              <a:buAutoNum type="arabicPeriod"/>
            </a:pPr>
            <a:r>
              <a:rPr lang="en-PH" sz="2000" dirty="0" smtClean="0"/>
              <a:t>Investment on infrastructure (e.g. roads, markets, etc,</a:t>
            </a:r>
          </a:p>
          <a:p>
            <a:pPr marL="342900" indent="-342900">
              <a:buAutoNum type="arabicPeriod"/>
            </a:pPr>
            <a:r>
              <a:rPr lang="en-PH" sz="2000" dirty="0" smtClean="0"/>
              <a:t>Investment on services</a:t>
            </a:r>
          </a:p>
          <a:p>
            <a:pPr marL="342900" indent="-342900">
              <a:buAutoNum type="arabicPeriod"/>
            </a:pPr>
            <a:r>
              <a:rPr lang="en-PH" sz="2000" dirty="0" smtClean="0"/>
              <a:t>Power supply, etc.</a:t>
            </a:r>
            <a:endParaRPr lang="en-PH" sz="2400" dirty="0" smtClean="0"/>
          </a:p>
          <a:p>
            <a:pPr marL="342900" indent="-342900" algn="ctr"/>
            <a:r>
              <a:rPr lang="en-PH" sz="2400" dirty="0" smtClean="0"/>
              <a:t>GOVERNMENT AGENCIES</a:t>
            </a:r>
          </a:p>
          <a:p>
            <a:pPr marL="342900" indent="-342900" algn="ctr"/>
            <a:r>
              <a:rPr lang="en-PH" sz="2400" dirty="0" smtClean="0"/>
              <a:t>BFAR, DAR, DENR, etc.)</a:t>
            </a:r>
          </a:p>
          <a:p>
            <a:pPr marL="342900" indent="-342900">
              <a:buAutoNum type="arabicPeriod"/>
            </a:pPr>
            <a:r>
              <a:rPr lang="en-PH" sz="2000" dirty="0" smtClean="0"/>
              <a:t>Technical services</a:t>
            </a:r>
          </a:p>
          <a:p>
            <a:pPr marL="342900" indent="-342900">
              <a:buAutoNum type="arabicPeriod"/>
            </a:pPr>
            <a:r>
              <a:rPr lang="en-PH" sz="2000" dirty="0" smtClean="0"/>
              <a:t>Legal services</a:t>
            </a:r>
          </a:p>
          <a:p>
            <a:pPr marL="342900" indent="-342900">
              <a:buAutoNum type="arabicPeriod"/>
            </a:pPr>
            <a:r>
              <a:rPr lang="en-PH" sz="2000" dirty="0" smtClean="0"/>
              <a:t>Manpower development</a:t>
            </a:r>
          </a:p>
          <a:p>
            <a:pPr marL="342900" indent="-342900" algn="ctr"/>
            <a:r>
              <a:rPr lang="en-PH" sz="2400" dirty="0" smtClean="0"/>
              <a:t>PRIVATE SECTOR</a:t>
            </a:r>
          </a:p>
          <a:p>
            <a:pPr marL="342900" indent="-342900">
              <a:buAutoNum type="arabicPeriod"/>
            </a:pPr>
            <a:r>
              <a:rPr lang="en-PH" sz="2000" dirty="0" smtClean="0"/>
              <a:t>Feed companies</a:t>
            </a:r>
          </a:p>
          <a:p>
            <a:pPr marL="342900" indent="-342900">
              <a:buAutoNum type="arabicPeriod"/>
            </a:pPr>
            <a:r>
              <a:rPr lang="en-PH" sz="2000" dirty="0" smtClean="0"/>
              <a:t>Fish seed production</a:t>
            </a:r>
          </a:p>
          <a:p>
            <a:pPr marL="342900" indent="-342900">
              <a:buAutoNum type="arabicPeriod"/>
            </a:pPr>
            <a:r>
              <a:rPr lang="en-PH" sz="2000" dirty="0" smtClean="0"/>
              <a:t>Laboratory services (fish disease lab, analytical lab, etc.)</a:t>
            </a:r>
          </a:p>
          <a:p>
            <a:pPr marL="342900" indent="-342900">
              <a:buAutoNum type="arabicPeriod"/>
            </a:pPr>
            <a:endParaRPr lang="en-PH" sz="1600" dirty="0" smtClean="0"/>
          </a:p>
          <a:p>
            <a:pPr marL="342900" indent="-342900"/>
            <a:r>
              <a:rPr lang="en-PH" dirty="0" smtClean="0"/>
              <a:t>٭   How can these infrastructures and services improve the life of the stakeholders? </a:t>
            </a:r>
          </a:p>
          <a:p>
            <a:pPr marL="342900" indent="-342900"/>
            <a:r>
              <a:rPr lang="en-PH" dirty="0"/>
              <a:t> </a:t>
            </a:r>
            <a:r>
              <a:rPr lang="en-PH" dirty="0" smtClean="0"/>
              <a:t>     Are these investments economically viable?</a:t>
            </a:r>
            <a:endParaRPr lang="en-PH" dirty="0"/>
          </a:p>
        </p:txBody>
      </p:sp>
      <p:pic>
        <p:nvPicPr>
          <p:cNvPr id="4" name="~PP2910.WAV">
            <a:hlinkClick r:id="" action="ppaction://media"/>
          </p:cNvPr>
          <p:cNvPicPr>
            <a:picLocks noRot="1" noChangeAspect="1"/>
          </p:cNvPicPr>
          <p:nvPr>
            <a:wavAudioFile r:embed="rId1" name="~PP2910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14525"/>
      </p:ext>
    </p:extLst>
  </p:cSld>
  <p:clrMapOvr>
    <a:masterClrMapping/>
  </p:clrMapOvr>
  <p:transition advTm="1866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356262"/>
              </p:ext>
            </p:extLst>
          </p:nvPr>
        </p:nvGraphicFramePr>
        <p:xfrm>
          <a:off x="0" y="-2"/>
          <a:ext cx="9144001" cy="5803734"/>
        </p:xfrm>
        <a:graphic>
          <a:graphicData uri="http://schemas.openxmlformats.org/drawingml/2006/table">
            <a:tbl>
              <a:tblPr/>
              <a:tblGrid>
                <a:gridCol w="4309062"/>
                <a:gridCol w="1447121"/>
                <a:gridCol w="1693909"/>
                <a:gridCol w="1693909"/>
              </a:tblGrid>
              <a:tr h="17728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PH" sz="1800" b="1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PH" sz="1800" b="1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Criteria</a:t>
                      </a:r>
                      <a:endParaRPr lang="en-PH" sz="18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PH" sz="1800" b="1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PH" sz="1800" b="1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Less than 10 Cages</a:t>
                      </a:r>
                      <a:endParaRPr lang="en-PH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PH" sz="1800" b="1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PH" sz="1800" b="1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10-20 cages</a:t>
                      </a:r>
                      <a:endParaRPr lang="en-PH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PH" sz="1800" b="1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PH" sz="1800" b="1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More than 20 Cages</a:t>
                      </a:r>
                      <a:endParaRPr lang="en-PH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Average Fixed Expenses (% of sales)</a:t>
                      </a:r>
                      <a:endParaRPr lang="en-PH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24%</a:t>
                      </a:r>
                      <a:endParaRPr lang="en-PH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17%</a:t>
                      </a:r>
                      <a:endParaRPr lang="en-PH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17%</a:t>
                      </a:r>
                      <a:endParaRPr lang="en-PH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62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Average Variable Expenses (% of sales)</a:t>
                      </a:r>
                      <a:endParaRPr lang="en-PH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50%</a:t>
                      </a:r>
                      <a:endParaRPr lang="en-PH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26%</a:t>
                      </a:r>
                      <a:endParaRPr lang="en-PH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29%</a:t>
                      </a:r>
                      <a:endParaRPr lang="en-PH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Average Other Operating Expenses (% sales)</a:t>
                      </a:r>
                      <a:endParaRPr lang="en-PH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6%</a:t>
                      </a:r>
                      <a:endParaRPr lang="en-PH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14%</a:t>
                      </a:r>
                      <a:endParaRPr lang="en-PH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5%</a:t>
                      </a:r>
                      <a:endParaRPr lang="en-PH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Recovery from Depreciation</a:t>
                      </a:r>
                      <a:endParaRPr lang="en-PH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(4%)</a:t>
                      </a:r>
                      <a:endParaRPr lang="en-PH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(3%)</a:t>
                      </a:r>
                      <a:endParaRPr lang="en-PH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(2%)</a:t>
                      </a:r>
                      <a:endParaRPr lang="en-PH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Average Net Profit (% of sales)</a:t>
                      </a:r>
                      <a:endParaRPr lang="en-PH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24%</a:t>
                      </a:r>
                      <a:endParaRPr lang="en-PH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46%</a:t>
                      </a:r>
                      <a:endParaRPr lang="en-PH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51%</a:t>
                      </a:r>
                      <a:endParaRPr lang="en-PH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Average Net Profit Per cage (Php)</a:t>
                      </a:r>
                      <a:endParaRPr lang="en-PH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185,741</a:t>
                      </a:r>
                      <a:endParaRPr lang="en-PH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230,507</a:t>
                      </a:r>
                      <a:endParaRPr lang="en-PH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287,776</a:t>
                      </a:r>
                      <a:endParaRPr lang="en-PH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7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Average Return on Investment</a:t>
                      </a:r>
                      <a:endParaRPr lang="en-PH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72%</a:t>
                      </a:r>
                      <a:endParaRPr lang="en-PH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smtClean="0">
                          <a:latin typeface="Times New Roman"/>
                          <a:ea typeface="Times New Roman"/>
                          <a:cs typeface="Times New Roman"/>
                        </a:rPr>
                        <a:t>117%</a:t>
                      </a:r>
                      <a:endParaRPr lang="en-PH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PH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112%</a:t>
                      </a:r>
                      <a:endParaRPr lang="en-PH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09115" y="304800"/>
            <a:ext cx="7052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PH" sz="2400" b="1" dirty="0" smtClean="0"/>
              <a:t>Table 1.  Results of Financial Analysis </a:t>
            </a:r>
            <a:r>
              <a:rPr lang="en-PH" sz="2400" b="1" dirty="0" smtClean="0">
                <a:solidFill>
                  <a:schemeClr val="bg1"/>
                </a:solidFill>
              </a:rPr>
              <a:t>in PCMP</a:t>
            </a:r>
          </a:p>
        </p:txBody>
      </p:sp>
      <p:pic>
        <p:nvPicPr>
          <p:cNvPr id="5" name="~PP2117.WAV">
            <a:hlinkClick r:id="" action="ppaction://media"/>
          </p:cNvPr>
          <p:cNvPicPr>
            <a:picLocks noRot="1" noChangeAspect="1"/>
          </p:cNvPicPr>
          <p:nvPr>
            <a:wavAudioFile r:embed="rId1" name="~PP2117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45017"/>
      </p:ext>
    </p:extLst>
  </p:cSld>
  <p:clrMapOvr>
    <a:masterClrMapping/>
  </p:clrMapOvr>
  <p:transition advTm="2426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Mariculture park optimisation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Started work on trying to optimise Sual production</a:t>
            </a:r>
          </a:p>
          <a:p>
            <a:r>
              <a:rPr lang="en-GB" smtClean="0"/>
              <a:t>Chris Cromey presentation</a:t>
            </a:r>
          </a:p>
        </p:txBody>
      </p:sp>
      <p:sp>
        <p:nvSpPr>
          <p:cNvPr id="37892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mtClean="0"/>
              <a:t>AquaPark Mid-term meeting - interim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8899" y="1041611"/>
            <a:ext cx="3950254" cy="582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520" y="1124744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Scenario A3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– existing cage layout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240" y="3568190"/>
            <a:ext cx="2411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Scenario B3 – </a:t>
            </a:r>
            <a:r>
              <a:rPr lang="en-GB" b="1" dirty="0" err="1" smtClean="0">
                <a:latin typeface="Arial" pitchFamily="34" charset="0"/>
                <a:cs typeface="Arial" pitchFamily="34" charset="0"/>
              </a:rPr>
              <a:t>AquaPark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 scenario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Three 10 ha areas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56 cages per 10 ha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100 m space in middle of blocks to allow flushing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3561983"/>
            <a:ext cx="23042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Scenario B2 – </a:t>
            </a:r>
            <a:r>
              <a:rPr lang="en-GB" b="1" dirty="0" err="1" smtClean="0">
                <a:latin typeface="Arial" pitchFamily="34" charset="0"/>
                <a:cs typeface="Arial" pitchFamily="34" charset="0"/>
              </a:rPr>
              <a:t>AquaPark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 scenario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Three 10 ha areas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40 cages per 10 ha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100 m space in middle of blocks to allow flushing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0232" y="976375"/>
            <a:ext cx="23042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Scenario B1 – </a:t>
            </a:r>
            <a:r>
              <a:rPr lang="en-GB" b="1" dirty="0" err="1" smtClean="0">
                <a:latin typeface="Arial" pitchFamily="34" charset="0"/>
                <a:cs typeface="Arial" pitchFamily="34" charset="0"/>
              </a:rPr>
              <a:t>AquaPark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 scenario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Three 10 ha areas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100 cages per 10 ha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No space  in the middle of the zone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5292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TROPOMOD cage layouts</a:t>
            </a:r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50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8265161" cy="5153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67544" y="18864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Scenario A3 – existing situation at </a:t>
            </a:r>
            <a:r>
              <a:rPr lang="en-GB" b="1" dirty="0" err="1" smtClean="0">
                <a:latin typeface="Arial" pitchFamily="34" charset="0"/>
                <a:cs typeface="Arial" pitchFamily="34" charset="0"/>
              </a:rPr>
              <a:t>Sual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3892" y="177421"/>
            <a:ext cx="52920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Scenario B1 – </a:t>
            </a:r>
            <a:r>
              <a:rPr lang="en-GB" b="1" dirty="0" err="1" smtClean="0">
                <a:latin typeface="Arial" pitchFamily="34" charset="0"/>
                <a:cs typeface="Arial" pitchFamily="34" charset="0"/>
              </a:rPr>
              <a:t>AquaPark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 – three 10 Ha areas with 100 cages (11 rows by 9 columns) in  each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Impact is very severe under cages and predicted to be worse than existing situation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4896036" y="2168860"/>
            <a:ext cx="1656184" cy="576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278904" y="3429000"/>
            <a:ext cx="6858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64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9512" y="2708920"/>
          <a:ext cx="8640960" cy="293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728192"/>
                <a:gridCol w="1728192"/>
                <a:gridCol w="1728192"/>
                <a:gridCol w="1728192"/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Existing area to the SE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Proposed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Proposed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Proposed</a:t>
                      </a:r>
                      <a:r>
                        <a:rPr lang="en-GB" baseline="0" dirty="0" smtClean="0">
                          <a:latin typeface="Arial" pitchFamily="34" charset="0"/>
                          <a:cs typeface="Arial" pitchFamily="34" charset="0"/>
                        </a:rPr>
                        <a:t> (with careful feeding)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Area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26.7 hectares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30 ha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30 ha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30 ha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Number of cages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122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300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120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168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Area per cage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2188 m</a:t>
                      </a:r>
                      <a:r>
                        <a:rPr lang="en-GB" baseline="30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GB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1000 m</a:t>
                      </a:r>
                      <a:r>
                        <a:rPr lang="en-GB" baseline="30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GB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2500</a:t>
                      </a:r>
                      <a:r>
                        <a:rPr lang="en-GB" baseline="0" dirty="0" smtClean="0">
                          <a:latin typeface="Arial" pitchFamily="34" charset="0"/>
                          <a:cs typeface="Arial" pitchFamily="34" charset="0"/>
                        </a:rPr>
                        <a:t> m</a:t>
                      </a:r>
                      <a:r>
                        <a:rPr lang="en-GB" baseline="30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1786 m</a:t>
                      </a:r>
                      <a:r>
                        <a:rPr lang="en-GB" baseline="30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TROPOMOD</a:t>
                      </a:r>
                      <a:r>
                        <a:rPr lang="en-GB" baseline="0" dirty="0" smtClean="0">
                          <a:latin typeface="Arial" pitchFamily="34" charset="0"/>
                          <a:cs typeface="Arial" pitchFamily="34" charset="0"/>
                        </a:rPr>
                        <a:t> scenario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A3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B1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B2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B3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7544" y="404664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To attempt to improve on the severe predicted impact in scenario B1, we maintain the 30 ha areas and reduce the numbers of cages in each area.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64088" y="2132856"/>
            <a:ext cx="1728192" cy="396044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5616910" y="1447986"/>
            <a:ext cx="792088" cy="4336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24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8147873" cy="50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5536" y="18864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Scenario A3 – existing situation at </a:t>
            </a:r>
            <a:r>
              <a:rPr lang="en-GB" b="1" dirty="0" err="1" smtClean="0">
                <a:latin typeface="Arial" pitchFamily="34" charset="0"/>
                <a:cs typeface="Arial" pitchFamily="34" charset="0"/>
              </a:rPr>
              <a:t>Sual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8060" y="150125"/>
            <a:ext cx="50664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Scenario B2 – </a:t>
            </a:r>
            <a:r>
              <a:rPr lang="en-GB" b="1" dirty="0" err="1" smtClean="0">
                <a:latin typeface="Arial" pitchFamily="34" charset="0"/>
                <a:cs typeface="Arial" pitchFamily="34" charset="0"/>
              </a:rPr>
              <a:t>AquaPark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 – three 10 Ha areas with 40 cages each (2 blocks of 20 cages)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Predicted impact is much improved, with lanes between the blocks of cages where predicted impact is lower.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422920" y="3429000"/>
            <a:ext cx="6858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20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246313"/>
            <a:ext cx="7772400" cy="1470025"/>
          </a:xfrm>
        </p:spPr>
        <p:txBody>
          <a:bodyPr/>
          <a:lstStyle/>
          <a:p>
            <a:pPr algn="ctr" eaLnBrk="1" hangingPunct="1"/>
            <a:r>
              <a:rPr lang="en-GB" sz="5400" b="1" smtClean="0">
                <a:latin typeface="Arial" charset="0"/>
                <a:cs typeface="Arial" charset="0"/>
              </a:rPr>
              <a:t>Mooring Trial</a:t>
            </a:r>
          </a:p>
        </p:txBody>
      </p:sp>
      <p:pic>
        <p:nvPicPr>
          <p:cNvPr id="146436" name="Picture 4" descr="aquapark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395288" y="6381750"/>
            <a:ext cx="4392612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Mooring Scale Model</a:t>
            </a:r>
          </a:p>
        </p:txBody>
      </p:sp>
    </p:spTree>
    <p:extLst>
      <p:ext uri="{BB962C8B-B14F-4D97-AF65-F5344CB8AC3E}">
        <p14:creationId xmlns:p14="http://schemas.microsoft.com/office/powerpoint/2010/main" val="358363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512" y="2708920"/>
          <a:ext cx="8640960" cy="293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728192"/>
                <a:gridCol w="1728192"/>
                <a:gridCol w="1728192"/>
                <a:gridCol w="1728192"/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Existing area to the SE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Proposed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Proposed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Proposed</a:t>
                      </a:r>
                      <a:r>
                        <a:rPr lang="en-GB" baseline="0" dirty="0" smtClean="0">
                          <a:latin typeface="Arial" pitchFamily="34" charset="0"/>
                          <a:cs typeface="Arial" pitchFamily="34" charset="0"/>
                        </a:rPr>
                        <a:t> (with careful feeding)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Area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26.7 hectares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30 ha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30 ha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30 ha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Number of cages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122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300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120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168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Area per cage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2188 m</a:t>
                      </a:r>
                      <a:r>
                        <a:rPr lang="en-GB" baseline="30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GB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1000 m</a:t>
                      </a:r>
                      <a:r>
                        <a:rPr lang="en-GB" baseline="30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GB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2500</a:t>
                      </a:r>
                      <a:r>
                        <a:rPr lang="en-GB" baseline="0" dirty="0" smtClean="0">
                          <a:latin typeface="Arial" pitchFamily="34" charset="0"/>
                          <a:cs typeface="Arial" pitchFamily="34" charset="0"/>
                        </a:rPr>
                        <a:t> m</a:t>
                      </a:r>
                      <a:r>
                        <a:rPr lang="en-GB" baseline="30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1786 m</a:t>
                      </a:r>
                      <a:r>
                        <a:rPr lang="en-GB" baseline="30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TROPOMOD</a:t>
                      </a:r>
                      <a:r>
                        <a:rPr lang="en-GB" baseline="0" dirty="0" smtClean="0">
                          <a:latin typeface="Arial" pitchFamily="34" charset="0"/>
                          <a:cs typeface="Arial" pitchFamily="34" charset="0"/>
                        </a:rPr>
                        <a:t> scenario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A3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B1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B2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B3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1520" y="188640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To attempt to improve on the predicted impact in scenario B1, we examine the husbandry practices.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In the model, we waste less feed, use a higher quality feed with better digestibility. This means we can also feed less.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As husbandry practices are better, we can increase the number of cages in the three 10 ha areas from 40 per area to 56 cages.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92280" y="2420888"/>
            <a:ext cx="1728192" cy="396044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364088" y="2276872"/>
            <a:ext cx="1513756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29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835302"/>
              </p:ext>
            </p:extLst>
          </p:nvPr>
        </p:nvGraphicFramePr>
        <p:xfrm>
          <a:off x="251520" y="1556792"/>
          <a:ext cx="8382000" cy="3620516"/>
        </p:xfrm>
        <a:graphic>
          <a:graphicData uri="http://schemas.openxmlformats.org/drawingml/2006/table">
            <a:tbl>
              <a:tblPr/>
              <a:tblGrid>
                <a:gridCol w="2368172"/>
                <a:gridCol w="3099310"/>
                <a:gridCol w="2914518"/>
              </a:tblGrid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Model input data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Scenario B2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Poor feeding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Low digest.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Scenario B3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Careful feeding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Better digestibility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Less feed needed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Feed wasted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Feed digestibility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Empty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Starter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Grower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Finisher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Feed input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 kg/cage/d (5 % cages)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159 kg/cage/d (23 % cages)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337 kg/cage/d (23 % cages)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526 kg/cage/d (49 % cages)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Feed input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 kg/cage/d (5 % cages)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114 kg/cage/d (23 % cages)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241 kg/cage/d (23 % cages)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376 kg/cage/d (49 % cages)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520" y="188640"/>
            <a:ext cx="813690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TROPOMOD model input data – scenarios of husbandry practices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Husbandry data obtained from production surveys at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Sual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used in the scenarios.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530120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All cages – circular 20 m diameter by 12 m depth with Milkfish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421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9" y="188640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Scenario B2 – </a:t>
            </a:r>
            <a:r>
              <a:rPr lang="en-GB" b="1" dirty="0" err="1" smtClean="0">
                <a:latin typeface="Arial" pitchFamily="34" charset="0"/>
                <a:cs typeface="Arial" pitchFamily="34" charset="0"/>
              </a:rPr>
              <a:t>AquaPark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 – three 10 Ha areas with 40 cages each (2 blocks of 20 cages)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3240360" cy="500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 rot="5400000">
            <a:off x="134888" y="3429000"/>
            <a:ext cx="6858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07904" y="188640"/>
            <a:ext cx="5040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Scenario B3 – </a:t>
            </a:r>
            <a:r>
              <a:rPr lang="en-GB" b="1" dirty="0" err="1" smtClean="0">
                <a:latin typeface="Arial" pitchFamily="34" charset="0"/>
                <a:cs typeface="Arial" pitchFamily="34" charset="0"/>
              </a:rPr>
              <a:t>AquaPark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 – three 10 Ha areas with 56 cages each. </a:t>
            </a:r>
          </a:p>
          <a:p>
            <a:endParaRPr lang="en-GB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By improving husbandry, an additional 16 cages could be included per 10 ha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700808"/>
            <a:ext cx="5081435" cy="482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909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40"/>
          <p:cNvGraphicFramePr>
            <a:graphicFrameLocks noGrp="1"/>
          </p:cNvGraphicFramePr>
          <p:nvPr/>
        </p:nvGraphicFramePr>
        <p:xfrm>
          <a:off x="395536" y="1628800"/>
          <a:ext cx="7632848" cy="2303780"/>
        </p:xfrm>
        <a:graphic>
          <a:graphicData uri="http://schemas.openxmlformats.org/drawingml/2006/table">
            <a:tbl>
              <a:tblPr/>
              <a:tblGrid>
                <a:gridCol w="2648131"/>
                <a:gridCol w="1557724"/>
                <a:gridCol w="1482777"/>
                <a:gridCol w="1944216"/>
              </a:tblGrid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Scenario B1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Scenario B2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Scenario B3 (improved husbandry)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 of cages per 10 ha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Biomass per cage (tonnes)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Biomass per 10 ha (tonnes)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1560" y="5157192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Average stocking density = 8.9 kg m</a:t>
            </a:r>
            <a:r>
              <a:rPr lang="en-GB" baseline="30000" dirty="0" smtClean="0">
                <a:latin typeface="Arial" pitchFamily="34" charset="0"/>
                <a:cs typeface="Arial" pitchFamily="34" charset="0"/>
              </a:rPr>
              <a:t>-3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Target FCR (wet weight) = 2.2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Specific Feeding Rate (SFR) = 1.6 (scenarios B1 and B2) and 1.2 (scenario B3)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31066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Arial" pitchFamily="34" charset="0"/>
                <a:cs typeface="Arial" pitchFamily="34" charset="0"/>
              </a:rPr>
              <a:t>TROPOMOD model – summary of scenarios</a:t>
            </a:r>
            <a:endParaRPr lang="en-GB" sz="28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04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Integration of IMTA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Developing Integrated Multitrophic Aquaculture practice into Mariculture Parks</a:t>
            </a:r>
          </a:p>
        </p:txBody>
      </p:sp>
      <p:sp>
        <p:nvSpPr>
          <p:cNvPr id="39940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mtClean="0"/>
              <a:t>AquaPark Mid-term meeting - interim results</a:t>
            </a:r>
          </a:p>
        </p:txBody>
      </p:sp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060575"/>
            <a:ext cx="5730875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0964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mtClean="0"/>
              <a:t>AquaPark Mid-term meeting - interim results</a:t>
            </a:r>
          </a:p>
        </p:txBody>
      </p:sp>
      <p:pic>
        <p:nvPicPr>
          <p:cNvPr id="40965" name="Picture 2" descr="C:\Users\patrick.AKVAPLAN\Documents\A Philippines\AquaPark\AquaPark Implementation\Outputs\IMTA\Possible IMTA cage set up Buschmann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9638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3"/>
          <p:cNvSpPr txBox="1">
            <a:spLocks noChangeArrowheads="1"/>
          </p:cNvSpPr>
          <p:nvPr/>
        </p:nvSpPr>
        <p:spPr bwMode="auto">
          <a:xfrm>
            <a:off x="457200" y="304800"/>
            <a:ext cx="807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 smtClean="0">
                <a:latin typeface="Calibri" pitchFamily="34" charset="0"/>
              </a:rPr>
              <a:t>Concept for IMTA in Mariculture Parks</a:t>
            </a:r>
            <a:endParaRPr lang="en-GB" dirty="0">
              <a:latin typeface="Calibri" pitchFamily="34" charset="0"/>
            </a:endParaRPr>
          </a:p>
        </p:txBody>
      </p:sp>
      <p:pic>
        <p:nvPicPr>
          <p:cNvPr id="23554" name="Picture 3" descr="IMTA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506" y="980728"/>
            <a:ext cx="796637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380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5029200" y="2209800"/>
            <a:ext cx="3575050" cy="225425"/>
          </a:xfrm>
          <a:custGeom>
            <a:avLst/>
            <a:gdLst>
              <a:gd name="connsiteX0" fmla="*/ 0 w 3575714"/>
              <a:gd name="connsiteY0" fmla="*/ 134203 h 225187"/>
              <a:gd name="connsiteX1" fmla="*/ 191069 w 3575714"/>
              <a:gd name="connsiteY1" fmla="*/ 175146 h 225187"/>
              <a:gd name="connsiteX2" fmla="*/ 368490 w 3575714"/>
              <a:gd name="connsiteY2" fmla="*/ 216089 h 225187"/>
              <a:gd name="connsiteX3" fmla="*/ 573206 w 3575714"/>
              <a:gd name="connsiteY3" fmla="*/ 120555 h 225187"/>
              <a:gd name="connsiteX4" fmla="*/ 600502 w 3575714"/>
              <a:gd name="connsiteY4" fmla="*/ 147851 h 225187"/>
              <a:gd name="connsiteX5" fmla="*/ 846161 w 3575714"/>
              <a:gd name="connsiteY5" fmla="*/ 202442 h 225187"/>
              <a:gd name="connsiteX6" fmla="*/ 1009934 w 3575714"/>
              <a:gd name="connsiteY6" fmla="*/ 93260 h 225187"/>
              <a:gd name="connsiteX7" fmla="*/ 1037230 w 3575714"/>
              <a:gd name="connsiteY7" fmla="*/ 120555 h 225187"/>
              <a:gd name="connsiteX8" fmla="*/ 1241946 w 3575714"/>
              <a:gd name="connsiteY8" fmla="*/ 161498 h 225187"/>
              <a:gd name="connsiteX9" fmla="*/ 1351128 w 3575714"/>
              <a:gd name="connsiteY9" fmla="*/ 134203 h 225187"/>
              <a:gd name="connsiteX10" fmla="*/ 1637731 w 3575714"/>
              <a:gd name="connsiteY10" fmla="*/ 216089 h 225187"/>
              <a:gd name="connsiteX11" fmla="*/ 1719618 w 3575714"/>
              <a:gd name="connsiteY11" fmla="*/ 106907 h 225187"/>
              <a:gd name="connsiteX12" fmla="*/ 1856096 w 3575714"/>
              <a:gd name="connsiteY12" fmla="*/ 65964 h 225187"/>
              <a:gd name="connsiteX13" fmla="*/ 2047164 w 3575714"/>
              <a:gd name="connsiteY13" fmla="*/ 120555 h 225187"/>
              <a:gd name="connsiteX14" fmla="*/ 2292824 w 3575714"/>
              <a:gd name="connsiteY14" fmla="*/ 147851 h 225187"/>
              <a:gd name="connsiteX15" fmla="*/ 2511188 w 3575714"/>
              <a:gd name="connsiteY15" fmla="*/ 93260 h 225187"/>
              <a:gd name="connsiteX16" fmla="*/ 2674961 w 3575714"/>
              <a:gd name="connsiteY16" fmla="*/ 93260 h 225187"/>
              <a:gd name="connsiteX17" fmla="*/ 2797791 w 3575714"/>
              <a:gd name="connsiteY17" fmla="*/ 147851 h 225187"/>
              <a:gd name="connsiteX18" fmla="*/ 2975212 w 3575714"/>
              <a:gd name="connsiteY18" fmla="*/ 120555 h 225187"/>
              <a:gd name="connsiteX19" fmla="*/ 3111690 w 3575714"/>
              <a:gd name="connsiteY19" fmla="*/ 11373 h 225187"/>
              <a:gd name="connsiteX20" fmla="*/ 3166281 w 3575714"/>
              <a:gd name="connsiteY20" fmla="*/ 52316 h 225187"/>
              <a:gd name="connsiteX21" fmla="*/ 3357349 w 3575714"/>
              <a:gd name="connsiteY21" fmla="*/ 120555 h 225187"/>
              <a:gd name="connsiteX22" fmla="*/ 3452884 w 3575714"/>
              <a:gd name="connsiteY22" fmla="*/ 120555 h 225187"/>
              <a:gd name="connsiteX23" fmla="*/ 3575714 w 3575714"/>
              <a:gd name="connsiteY23" fmla="*/ 106907 h 22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75714" h="225187">
                <a:moveTo>
                  <a:pt x="0" y="134203"/>
                </a:moveTo>
                <a:lnTo>
                  <a:pt x="191069" y="175146"/>
                </a:lnTo>
                <a:cubicBezTo>
                  <a:pt x="252484" y="188794"/>
                  <a:pt x="304801" y="225187"/>
                  <a:pt x="368490" y="216089"/>
                </a:cubicBezTo>
                <a:cubicBezTo>
                  <a:pt x="432179" y="206991"/>
                  <a:pt x="534537" y="131928"/>
                  <a:pt x="573206" y="120555"/>
                </a:cubicBezTo>
                <a:cubicBezTo>
                  <a:pt x="611875" y="109182"/>
                  <a:pt x="555010" y="134203"/>
                  <a:pt x="600502" y="147851"/>
                </a:cubicBezTo>
                <a:cubicBezTo>
                  <a:pt x="645994" y="161499"/>
                  <a:pt x="777922" y="211540"/>
                  <a:pt x="846161" y="202442"/>
                </a:cubicBezTo>
                <a:cubicBezTo>
                  <a:pt x="914400" y="193344"/>
                  <a:pt x="978089" y="106908"/>
                  <a:pt x="1009934" y="93260"/>
                </a:cubicBezTo>
                <a:cubicBezTo>
                  <a:pt x="1041779" y="79612"/>
                  <a:pt x="998561" y="109182"/>
                  <a:pt x="1037230" y="120555"/>
                </a:cubicBezTo>
                <a:cubicBezTo>
                  <a:pt x="1075899" y="131928"/>
                  <a:pt x="1189630" y="159223"/>
                  <a:pt x="1241946" y="161498"/>
                </a:cubicBezTo>
                <a:cubicBezTo>
                  <a:pt x="1294262" y="163773"/>
                  <a:pt x="1285164" y="125105"/>
                  <a:pt x="1351128" y="134203"/>
                </a:cubicBezTo>
                <a:cubicBezTo>
                  <a:pt x="1417092" y="143301"/>
                  <a:pt x="1576316" y="220638"/>
                  <a:pt x="1637731" y="216089"/>
                </a:cubicBezTo>
                <a:cubicBezTo>
                  <a:pt x="1699146" y="211540"/>
                  <a:pt x="1683224" y="131928"/>
                  <a:pt x="1719618" y="106907"/>
                </a:cubicBezTo>
                <a:cubicBezTo>
                  <a:pt x="1756012" y="81886"/>
                  <a:pt x="1801505" y="63689"/>
                  <a:pt x="1856096" y="65964"/>
                </a:cubicBezTo>
                <a:cubicBezTo>
                  <a:pt x="1910687" y="68239"/>
                  <a:pt x="1974376" y="106907"/>
                  <a:pt x="2047164" y="120555"/>
                </a:cubicBezTo>
                <a:cubicBezTo>
                  <a:pt x="2119952" y="134203"/>
                  <a:pt x="2215487" y="152400"/>
                  <a:pt x="2292824" y="147851"/>
                </a:cubicBezTo>
                <a:cubicBezTo>
                  <a:pt x="2370161" y="143302"/>
                  <a:pt x="2447499" y="102358"/>
                  <a:pt x="2511188" y="93260"/>
                </a:cubicBezTo>
                <a:cubicBezTo>
                  <a:pt x="2574877" y="84162"/>
                  <a:pt x="2627194" y="84162"/>
                  <a:pt x="2674961" y="93260"/>
                </a:cubicBezTo>
                <a:cubicBezTo>
                  <a:pt x="2722728" y="102358"/>
                  <a:pt x="2747749" y="143302"/>
                  <a:pt x="2797791" y="147851"/>
                </a:cubicBezTo>
                <a:cubicBezTo>
                  <a:pt x="2847833" y="152400"/>
                  <a:pt x="2922896" y="143301"/>
                  <a:pt x="2975212" y="120555"/>
                </a:cubicBezTo>
                <a:cubicBezTo>
                  <a:pt x="3027528" y="97809"/>
                  <a:pt x="3079845" y="22746"/>
                  <a:pt x="3111690" y="11373"/>
                </a:cubicBezTo>
                <a:cubicBezTo>
                  <a:pt x="3143535" y="0"/>
                  <a:pt x="3125338" y="34119"/>
                  <a:pt x="3166281" y="52316"/>
                </a:cubicBezTo>
                <a:cubicBezTo>
                  <a:pt x="3207224" y="70513"/>
                  <a:pt x="3309582" y="109182"/>
                  <a:pt x="3357349" y="120555"/>
                </a:cubicBezTo>
                <a:cubicBezTo>
                  <a:pt x="3405116" y="131928"/>
                  <a:pt x="3416490" y="122830"/>
                  <a:pt x="3452884" y="120555"/>
                </a:cubicBezTo>
                <a:cubicBezTo>
                  <a:pt x="3489278" y="118280"/>
                  <a:pt x="3532496" y="112593"/>
                  <a:pt x="3575714" y="106907"/>
                </a:cubicBezTo>
              </a:path>
            </a:pathLst>
          </a:cu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7" name="Freeform 46"/>
          <p:cNvSpPr/>
          <p:nvPr/>
        </p:nvSpPr>
        <p:spPr>
          <a:xfrm>
            <a:off x="152400" y="2209800"/>
            <a:ext cx="3575050" cy="225425"/>
          </a:xfrm>
          <a:custGeom>
            <a:avLst/>
            <a:gdLst>
              <a:gd name="connsiteX0" fmla="*/ 0 w 3575714"/>
              <a:gd name="connsiteY0" fmla="*/ 134203 h 225187"/>
              <a:gd name="connsiteX1" fmla="*/ 191069 w 3575714"/>
              <a:gd name="connsiteY1" fmla="*/ 175146 h 225187"/>
              <a:gd name="connsiteX2" fmla="*/ 368490 w 3575714"/>
              <a:gd name="connsiteY2" fmla="*/ 216089 h 225187"/>
              <a:gd name="connsiteX3" fmla="*/ 573206 w 3575714"/>
              <a:gd name="connsiteY3" fmla="*/ 120555 h 225187"/>
              <a:gd name="connsiteX4" fmla="*/ 600502 w 3575714"/>
              <a:gd name="connsiteY4" fmla="*/ 147851 h 225187"/>
              <a:gd name="connsiteX5" fmla="*/ 846161 w 3575714"/>
              <a:gd name="connsiteY5" fmla="*/ 202442 h 225187"/>
              <a:gd name="connsiteX6" fmla="*/ 1009934 w 3575714"/>
              <a:gd name="connsiteY6" fmla="*/ 93260 h 225187"/>
              <a:gd name="connsiteX7" fmla="*/ 1037230 w 3575714"/>
              <a:gd name="connsiteY7" fmla="*/ 120555 h 225187"/>
              <a:gd name="connsiteX8" fmla="*/ 1241946 w 3575714"/>
              <a:gd name="connsiteY8" fmla="*/ 161498 h 225187"/>
              <a:gd name="connsiteX9" fmla="*/ 1351128 w 3575714"/>
              <a:gd name="connsiteY9" fmla="*/ 134203 h 225187"/>
              <a:gd name="connsiteX10" fmla="*/ 1637731 w 3575714"/>
              <a:gd name="connsiteY10" fmla="*/ 216089 h 225187"/>
              <a:gd name="connsiteX11" fmla="*/ 1719618 w 3575714"/>
              <a:gd name="connsiteY11" fmla="*/ 106907 h 225187"/>
              <a:gd name="connsiteX12" fmla="*/ 1856096 w 3575714"/>
              <a:gd name="connsiteY12" fmla="*/ 65964 h 225187"/>
              <a:gd name="connsiteX13" fmla="*/ 2047164 w 3575714"/>
              <a:gd name="connsiteY13" fmla="*/ 120555 h 225187"/>
              <a:gd name="connsiteX14" fmla="*/ 2292824 w 3575714"/>
              <a:gd name="connsiteY14" fmla="*/ 147851 h 225187"/>
              <a:gd name="connsiteX15" fmla="*/ 2511188 w 3575714"/>
              <a:gd name="connsiteY15" fmla="*/ 93260 h 225187"/>
              <a:gd name="connsiteX16" fmla="*/ 2674961 w 3575714"/>
              <a:gd name="connsiteY16" fmla="*/ 93260 h 225187"/>
              <a:gd name="connsiteX17" fmla="*/ 2797791 w 3575714"/>
              <a:gd name="connsiteY17" fmla="*/ 147851 h 225187"/>
              <a:gd name="connsiteX18" fmla="*/ 2975212 w 3575714"/>
              <a:gd name="connsiteY18" fmla="*/ 120555 h 225187"/>
              <a:gd name="connsiteX19" fmla="*/ 3111690 w 3575714"/>
              <a:gd name="connsiteY19" fmla="*/ 11373 h 225187"/>
              <a:gd name="connsiteX20" fmla="*/ 3166281 w 3575714"/>
              <a:gd name="connsiteY20" fmla="*/ 52316 h 225187"/>
              <a:gd name="connsiteX21" fmla="*/ 3357349 w 3575714"/>
              <a:gd name="connsiteY21" fmla="*/ 120555 h 225187"/>
              <a:gd name="connsiteX22" fmla="*/ 3452884 w 3575714"/>
              <a:gd name="connsiteY22" fmla="*/ 120555 h 225187"/>
              <a:gd name="connsiteX23" fmla="*/ 3575714 w 3575714"/>
              <a:gd name="connsiteY23" fmla="*/ 106907 h 22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75714" h="225187">
                <a:moveTo>
                  <a:pt x="0" y="134203"/>
                </a:moveTo>
                <a:lnTo>
                  <a:pt x="191069" y="175146"/>
                </a:lnTo>
                <a:cubicBezTo>
                  <a:pt x="252484" y="188794"/>
                  <a:pt x="304801" y="225187"/>
                  <a:pt x="368490" y="216089"/>
                </a:cubicBezTo>
                <a:cubicBezTo>
                  <a:pt x="432179" y="206991"/>
                  <a:pt x="534537" y="131928"/>
                  <a:pt x="573206" y="120555"/>
                </a:cubicBezTo>
                <a:cubicBezTo>
                  <a:pt x="611875" y="109182"/>
                  <a:pt x="555010" y="134203"/>
                  <a:pt x="600502" y="147851"/>
                </a:cubicBezTo>
                <a:cubicBezTo>
                  <a:pt x="645994" y="161499"/>
                  <a:pt x="777922" y="211540"/>
                  <a:pt x="846161" y="202442"/>
                </a:cubicBezTo>
                <a:cubicBezTo>
                  <a:pt x="914400" y="193344"/>
                  <a:pt x="978089" y="106908"/>
                  <a:pt x="1009934" y="93260"/>
                </a:cubicBezTo>
                <a:cubicBezTo>
                  <a:pt x="1041779" y="79612"/>
                  <a:pt x="998561" y="109182"/>
                  <a:pt x="1037230" y="120555"/>
                </a:cubicBezTo>
                <a:cubicBezTo>
                  <a:pt x="1075899" y="131928"/>
                  <a:pt x="1189630" y="159223"/>
                  <a:pt x="1241946" y="161498"/>
                </a:cubicBezTo>
                <a:cubicBezTo>
                  <a:pt x="1294262" y="163773"/>
                  <a:pt x="1285164" y="125105"/>
                  <a:pt x="1351128" y="134203"/>
                </a:cubicBezTo>
                <a:cubicBezTo>
                  <a:pt x="1417092" y="143301"/>
                  <a:pt x="1576316" y="220638"/>
                  <a:pt x="1637731" y="216089"/>
                </a:cubicBezTo>
                <a:cubicBezTo>
                  <a:pt x="1699146" y="211540"/>
                  <a:pt x="1683224" y="131928"/>
                  <a:pt x="1719618" y="106907"/>
                </a:cubicBezTo>
                <a:cubicBezTo>
                  <a:pt x="1756012" y="81886"/>
                  <a:pt x="1801505" y="63689"/>
                  <a:pt x="1856096" y="65964"/>
                </a:cubicBezTo>
                <a:cubicBezTo>
                  <a:pt x="1910687" y="68239"/>
                  <a:pt x="1974376" y="106907"/>
                  <a:pt x="2047164" y="120555"/>
                </a:cubicBezTo>
                <a:cubicBezTo>
                  <a:pt x="2119952" y="134203"/>
                  <a:pt x="2215487" y="152400"/>
                  <a:pt x="2292824" y="147851"/>
                </a:cubicBezTo>
                <a:cubicBezTo>
                  <a:pt x="2370161" y="143302"/>
                  <a:pt x="2447499" y="102358"/>
                  <a:pt x="2511188" y="93260"/>
                </a:cubicBezTo>
                <a:cubicBezTo>
                  <a:pt x="2574877" y="84162"/>
                  <a:pt x="2627194" y="84162"/>
                  <a:pt x="2674961" y="93260"/>
                </a:cubicBezTo>
                <a:cubicBezTo>
                  <a:pt x="2722728" y="102358"/>
                  <a:pt x="2747749" y="143302"/>
                  <a:pt x="2797791" y="147851"/>
                </a:cubicBezTo>
                <a:cubicBezTo>
                  <a:pt x="2847833" y="152400"/>
                  <a:pt x="2922896" y="143301"/>
                  <a:pt x="2975212" y="120555"/>
                </a:cubicBezTo>
                <a:cubicBezTo>
                  <a:pt x="3027528" y="97809"/>
                  <a:pt x="3079845" y="22746"/>
                  <a:pt x="3111690" y="11373"/>
                </a:cubicBezTo>
                <a:cubicBezTo>
                  <a:pt x="3143535" y="0"/>
                  <a:pt x="3125338" y="34119"/>
                  <a:pt x="3166281" y="52316"/>
                </a:cubicBezTo>
                <a:cubicBezTo>
                  <a:pt x="3207224" y="70513"/>
                  <a:pt x="3309582" y="109182"/>
                  <a:pt x="3357349" y="120555"/>
                </a:cubicBezTo>
                <a:cubicBezTo>
                  <a:pt x="3405116" y="131928"/>
                  <a:pt x="3416490" y="122830"/>
                  <a:pt x="3452884" y="120555"/>
                </a:cubicBezTo>
                <a:cubicBezTo>
                  <a:pt x="3489278" y="118280"/>
                  <a:pt x="3532496" y="112593"/>
                  <a:pt x="3575714" y="106907"/>
                </a:cubicBezTo>
              </a:path>
            </a:pathLst>
          </a:cu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0480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908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4343" name="TextBox 18"/>
          <p:cNvSpPr txBox="1">
            <a:spLocks noChangeArrowheads="1"/>
          </p:cNvSpPr>
          <p:nvPr/>
        </p:nvSpPr>
        <p:spPr bwMode="auto">
          <a:xfrm>
            <a:off x="2971800" y="50292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Distance from cage edge (m)</a:t>
            </a:r>
          </a:p>
        </p:txBody>
      </p:sp>
      <p:sp>
        <p:nvSpPr>
          <p:cNvPr id="14344" name="TextBox 19"/>
          <p:cNvSpPr txBox="1">
            <a:spLocks noChangeArrowheads="1"/>
          </p:cNvSpPr>
          <p:nvPr/>
        </p:nvSpPr>
        <p:spPr bwMode="auto">
          <a:xfrm>
            <a:off x="0" y="4648200"/>
            <a:ext cx="876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25 m	      10 m	       5 m   3m        0 m	0 m      3m    5m	     10 m             25m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3820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866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198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626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876800" y="3657600"/>
            <a:ext cx="76200" cy="762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867400" y="3810000"/>
            <a:ext cx="76200" cy="762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648200" y="2819400"/>
            <a:ext cx="76200" cy="762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334000" y="3810000"/>
            <a:ext cx="76200" cy="762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791200" y="4267200"/>
            <a:ext cx="76200" cy="762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334000" y="3276600"/>
            <a:ext cx="76200" cy="762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181600" y="2743200"/>
            <a:ext cx="76200" cy="762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5029200" y="3352800"/>
            <a:ext cx="76200" cy="762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57" name="TextBox 33"/>
          <p:cNvSpPr txBox="1">
            <a:spLocks noChangeArrowheads="1"/>
          </p:cNvSpPr>
          <p:nvPr/>
        </p:nvSpPr>
        <p:spPr bwMode="auto">
          <a:xfrm>
            <a:off x="5334000" y="1752600"/>
            <a:ext cx="3810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20% 17%         12%             7%</a:t>
            </a:r>
          </a:p>
        </p:txBody>
      </p:sp>
      <p:sp>
        <p:nvSpPr>
          <p:cNvPr id="14358" name="TextBox 34"/>
          <p:cNvSpPr txBox="1">
            <a:spLocks noChangeArrowheads="1"/>
          </p:cNvSpPr>
          <p:nvPr/>
        </p:nvSpPr>
        <p:spPr bwMode="auto">
          <a:xfrm>
            <a:off x="228600" y="17526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7%            15%         22%  25%</a:t>
            </a:r>
          </a:p>
        </p:txBody>
      </p:sp>
      <p:sp>
        <p:nvSpPr>
          <p:cNvPr id="14359" name="TextBox 35"/>
          <p:cNvSpPr txBox="1">
            <a:spLocks noChangeArrowheads="1"/>
          </p:cNvSpPr>
          <p:nvPr/>
        </p:nvSpPr>
        <p:spPr bwMode="auto">
          <a:xfrm>
            <a:off x="1524000" y="1447800"/>
            <a:ext cx="632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% of waste feed and faeces intersecting suspended culture</a:t>
            </a:r>
          </a:p>
        </p:txBody>
      </p:sp>
      <p:sp>
        <p:nvSpPr>
          <p:cNvPr id="14360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8610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/>
              <a:t>IMTA scenario 2 (Panabo) – wastes from cages reaching </a:t>
            </a:r>
            <a:r>
              <a:rPr lang="en-GB" sz="2800" u="sng"/>
              <a:t>suspended culture</a:t>
            </a:r>
          </a:p>
        </p:txBody>
      </p:sp>
      <p:sp>
        <p:nvSpPr>
          <p:cNvPr id="14361" name="TextBox 37"/>
          <p:cNvSpPr txBox="1">
            <a:spLocks noChangeArrowheads="1"/>
          </p:cNvSpPr>
          <p:nvPr/>
        </p:nvSpPr>
        <p:spPr bwMode="auto">
          <a:xfrm>
            <a:off x="228600" y="5715000"/>
            <a:ext cx="868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Further away from the cages (25 m), particles have settled out and do not reach the suspended culture</a:t>
            </a:r>
          </a:p>
        </p:txBody>
      </p:sp>
      <p:sp>
        <p:nvSpPr>
          <p:cNvPr id="14362" name="TextBox 39"/>
          <p:cNvSpPr txBox="1">
            <a:spLocks noChangeArrowheads="1"/>
          </p:cNvSpPr>
          <p:nvPr/>
        </p:nvSpPr>
        <p:spPr bwMode="auto">
          <a:xfrm>
            <a:off x="7239000" y="3124200"/>
            <a:ext cx="1371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/>
              <a:t>Suspended</a:t>
            </a:r>
          </a:p>
          <a:p>
            <a:r>
              <a:rPr lang="en-GB" sz="1600"/>
              <a:t>culture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rot="5400000" flipH="1" flipV="1">
            <a:off x="8039100" y="2857500"/>
            <a:ext cx="3810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10800000">
            <a:off x="7239000" y="2895600"/>
            <a:ext cx="3810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152400" y="4572000"/>
            <a:ext cx="8610600" cy="762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366" name="TextBox 45"/>
          <p:cNvSpPr txBox="1">
            <a:spLocks noChangeArrowheads="1"/>
          </p:cNvSpPr>
          <p:nvPr/>
        </p:nvSpPr>
        <p:spPr bwMode="auto">
          <a:xfrm>
            <a:off x="7315200" y="4191000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Sediment</a:t>
            </a:r>
          </a:p>
        </p:txBody>
      </p:sp>
      <p:grpSp>
        <p:nvGrpSpPr>
          <p:cNvPr id="14367" name="Group 54"/>
          <p:cNvGrpSpPr>
            <a:grpSpLocks/>
          </p:cNvGrpSpPr>
          <p:nvPr/>
        </p:nvGrpSpPr>
        <p:grpSpPr bwMode="auto">
          <a:xfrm>
            <a:off x="3733800" y="2057400"/>
            <a:ext cx="1295400" cy="533400"/>
            <a:chOff x="3733800" y="2057400"/>
            <a:chExt cx="1295400" cy="533400"/>
          </a:xfrm>
        </p:grpSpPr>
        <p:sp>
          <p:nvSpPr>
            <p:cNvPr id="8" name="Rectangle 7"/>
            <p:cNvSpPr/>
            <p:nvPr/>
          </p:nvSpPr>
          <p:spPr>
            <a:xfrm>
              <a:off x="3733800" y="2057400"/>
              <a:ext cx="609600" cy="533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419600" y="2057400"/>
              <a:ext cx="609600" cy="533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4370" name="Picture 2"/>
            <p:cNvPicPr>
              <a:picLocks noChangeAspect="1" noChangeArrowheads="1"/>
            </p:cNvPicPr>
            <p:nvPr/>
          </p:nvPicPr>
          <p:blipFill>
            <a:blip r:embed="rId5"/>
            <a:srcRect l="7436" t="21371" r="10767" b="18790"/>
            <a:stretch>
              <a:fillRect/>
            </a:stretch>
          </p:blipFill>
          <p:spPr bwMode="auto">
            <a:xfrm>
              <a:off x="3810000" y="2209800"/>
              <a:ext cx="478970" cy="304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71" name="Picture 2"/>
            <p:cNvPicPr>
              <a:picLocks noChangeAspect="1" noChangeArrowheads="1"/>
            </p:cNvPicPr>
            <p:nvPr/>
          </p:nvPicPr>
          <p:blipFill>
            <a:blip r:embed="rId5"/>
            <a:srcRect l="7436" t="21371" r="10767" b="18790"/>
            <a:stretch>
              <a:fillRect/>
            </a:stretch>
          </p:blipFill>
          <p:spPr bwMode="auto">
            <a:xfrm>
              <a:off x="4495800" y="2209800"/>
              <a:ext cx="47897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8350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840000">
            <a:off x="3027363" y="2441575"/>
            <a:ext cx="152400" cy="12192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 rot="840000">
            <a:off x="5319713" y="3013075"/>
            <a:ext cx="152400" cy="12192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rot="6240000">
            <a:off x="4338638" y="1590675"/>
            <a:ext cx="152400" cy="12192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rot="6240000">
            <a:off x="3878263" y="3752850"/>
            <a:ext cx="152400" cy="12192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rot="6240000">
            <a:off x="3768725" y="4195763"/>
            <a:ext cx="152400" cy="12192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rot="6240000">
            <a:off x="3602038" y="4862513"/>
            <a:ext cx="152400" cy="12192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6240000">
            <a:off x="3343275" y="5897563"/>
            <a:ext cx="152400" cy="12192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 rot="6240000">
            <a:off x="4449763" y="1146175"/>
            <a:ext cx="152400" cy="12192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 rot="6240000">
            <a:off x="4616450" y="481013"/>
            <a:ext cx="152400" cy="12192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6240000">
            <a:off x="4818063" y="-331787"/>
            <a:ext cx="152400" cy="12192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rot="840000">
            <a:off x="5762625" y="3122613"/>
            <a:ext cx="152400" cy="12192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 rot="840000">
            <a:off x="6502400" y="3308350"/>
            <a:ext cx="152400" cy="12192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 rot="840000">
            <a:off x="7537450" y="3565525"/>
            <a:ext cx="152400" cy="12192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 rot="840000">
            <a:off x="2584450" y="2330450"/>
            <a:ext cx="152400" cy="12192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 rot="840000">
            <a:off x="1919288" y="2165350"/>
            <a:ext cx="152400" cy="12192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 rot="840000">
            <a:off x="957263" y="1925638"/>
            <a:ext cx="152400" cy="12192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7735094" y="723106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378" name="TextBox 26"/>
          <p:cNvSpPr txBox="1">
            <a:spLocks noChangeArrowheads="1"/>
          </p:cNvSpPr>
          <p:nvPr/>
        </p:nvSpPr>
        <p:spPr bwMode="auto">
          <a:xfrm>
            <a:off x="7620000" y="152400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North</a:t>
            </a:r>
          </a:p>
        </p:txBody>
      </p:sp>
      <p:sp>
        <p:nvSpPr>
          <p:cNvPr id="15379" name="TextBox 1"/>
          <p:cNvSpPr txBox="1">
            <a:spLocks noChangeArrowheads="1"/>
          </p:cNvSpPr>
          <p:nvPr/>
        </p:nvSpPr>
        <p:spPr bwMode="auto">
          <a:xfrm>
            <a:off x="152400" y="152400"/>
            <a:ext cx="4572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/>
              <a:t>IMTA scenario 2 (Panabo)</a:t>
            </a:r>
          </a:p>
          <a:p>
            <a:r>
              <a:rPr lang="en-GB" sz="2800"/>
              <a:t>(view from above)</a:t>
            </a:r>
          </a:p>
        </p:txBody>
      </p:sp>
      <p:sp>
        <p:nvSpPr>
          <p:cNvPr id="15380" name="TextBox 28"/>
          <p:cNvSpPr txBox="1">
            <a:spLocks noChangeArrowheads="1"/>
          </p:cNvSpPr>
          <p:nvPr/>
        </p:nvSpPr>
        <p:spPr bwMode="auto">
          <a:xfrm rot="762489">
            <a:off x="4832350" y="4543425"/>
            <a:ext cx="3276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Distance from cages</a:t>
            </a:r>
          </a:p>
          <a:p>
            <a:r>
              <a:rPr lang="en-GB"/>
              <a:t>3m 5m         10m            25m</a:t>
            </a:r>
          </a:p>
        </p:txBody>
      </p:sp>
      <p:sp>
        <p:nvSpPr>
          <p:cNvPr id="15381" name="TextBox 29"/>
          <p:cNvSpPr txBox="1">
            <a:spLocks noChangeArrowheads="1"/>
          </p:cNvSpPr>
          <p:nvPr/>
        </p:nvSpPr>
        <p:spPr bwMode="auto">
          <a:xfrm>
            <a:off x="5562600" y="1524000"/>
            <a:ext cx="3048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Percentage of waste feed and faeces reaching suspended culture</a:t>
            </a:r>
          </a:p>
        </p:txBody>
      </p:sp>
      <p:sp>
        <p:nvSpPr>
          <p:cNvPr id="15382" name="TextBox 30"/>
          <p:cNvSpPr txBox="1">
            <a:spLocks noChangeArrowheads="1"/>
          </p:cNvSpPr>
          <p:nvPr/>
        </p:nvSpPr>
        <p:spPr bwMode="auto">
          <a:xfrm rot="824531">
            <a:off x="5251450" y="2925763"/>
            <a:ext cx="3505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13%   9%     5%           1%</a:t>
            </a:r>
          </a:p>
        </p:txBody>
      </p:sp>
      <p:sp>
        <p:nvSpPr>
          <p:cNvPr id="15383" name="TextBox 31"/>
          <p:cNvSpPr txBox="1">
            <a:spLocks noChangeArrowheads="1"/>
          </p:cNvSpPr>
          <p:nvPr/>
        </p:nvSpPr>
        <p:spPr bwMode="auto">
          <a:xfrm rot="761962">
            <a:off x="4284663" y="428625"/>
            <a:ext cx="685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7%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12%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17%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20%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384" name="TextBox 32"/>
          <p:cNvSpPr txBox="1">
            <a:spLocks noChangeArrowheads="1"/>
          </p:cNvSpPr>
          <p:nvPr/>
        </p:nvSpPr>
        <p:spPr bwMode="auto">
          <a:xfrm rot="761962">
            <a:off x="3476625" y="3854450"/>
            <a:ext cx="6858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25%</a:t>
            </a:r>
          </a:p>
          <a:p>
            <a:endParaRPr lang="en-GB">
              <a:solidFill>
                <a:srgbClr val="FF0000"/>
              </a:solidFill>
            </a:endParaRPr>
          </a:p>
          <a:p>
            <a:r>
              <a:rPr lang="en-GB">
                <a:solidFill>
                  <a:srgbClr val="FF0000"/>
                </a:solidFill>
              </a:rPr>
              <a:t>22%</a:t>
            </a:r>
          </a:p>
          <a:p>
            <a:endParaRPr lang="en-GB">
              <a:solidFill>
                <a:srgbClr val="FF0000"/>
              </a:solidFill>
            </a:endParaRPr>
          </a:p>
          <a:p>
            <a:r>
              <a:rPr lang="en-GB">
                <a:solidFill>
                  <a:srgbClr val="FF0000"/>
                </a:solidFill>
              </a:rPr>
              <a:t>15%</a:t>
            </a:r>
          </a:p>
          <a:p>
            <a:endParaRPr lang="en-GB">
              <a:solidFill>
                <a:srgbClr val="FF0000"/>
              </a:solidFill>
            </a:endParaRPr>
          </a:p>
          <a:p>
            <a:endParaRPr lang="en-GB">
              <a:solidFill>
                <a:srgbClr val="FF0000"/>
              </a:solidFill>
            </a:endParaRPr>
          </a:p>
          <a:p>
            <a:endParaRPr lang="en-GB">
              <a:solidFill>
                <a:srgbClr val="FF0000"/>
              </a:solidFill>
            </a:endParaRPr>
          </a:p>
          <a:p>
            <a:r>
              <a:rPr lang="en-GB">
                <a:solidFill>
                  <a:srgbClr val="FF0000"/>
                </a:solidFill>
              </a:rPr>
              <a:t>7%</a:t>
            </a:r>
          </a:p>
        </p:txBody>
      </p:sp>
      <p:sp>
        <p:nvSpPr>
          <p:cNvPr id="15385" name="TextBox 33"/>
          <p:cNvSpPr txBox="1">
            <a:spLocks noChangeArrowheads="1"/>
          </p:cNvSpPr>
          <p:nvPr/>
        </p:nvSpPr>
        <p:spPr bwMode="auto">
          <a:xfrm rot="824531">
            <a:off x="1068388" y="1871663"/>
            <a:ext cx="2974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4%        10%    16% 20%</a:t>
            </a:r>
          </a:p>
        </p:txBody>
      </p:sp>
      <p:sp>
        <p:nvSpPr>
          <p:cNvPr id="15386" name="TextBox 34"/>
          <p:cNvSpPr txBox="1">
            <a:spLocks noChangeArrowheads="1"/>
          </p:cNvSpPr>
          <p:nvPr/>
        </p:nvSpPr>
        <p:spPr bwMode="auto">
          <a:xfrm>
            <a:off x="228600" y="4267200"/>
            <a:ext cx="29718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For Panabo, residual current to the south means predictions are higher at the IMTA units to the south, and lower to the east</a:t>
            </a:r>
          </a:p>
        </p:txBody>
      </p:sp>
      <p:grpSp>
        <p:nvGrpSpPr>
          <p:cNvPr id="15387" name="Group 51"/>
          <p:cNvGrpSpPr>
            <a:grpSpLocks/>
          </p:cNvGrpSpPr>
          <p:nvPr/>
        </p:nvGrpSpPr>
        <p:grpSpPr bwMode="auto">
          <a:xfrm rot="878108">
            <a:off x="3629025" y="2735263"/>
            <a:ext cx="1295400" cy="1143000"/>
            <a:chOff x="5029200" y="5410200"/>
            <a:chExt cx="1295400" cy="1143000"/>
          </a:xfrm>
        </p:grpSpPr>
        <p:grpSp>
          <p:nvGrpSpPr>
            <p:cNvPr id="15388" name="Group 39"/>
            <p:cNvGrpSpPr>
              <a:grpSpLocks/>
            </p:cNvGrpSpPr>
            <p:nvPr/>
          </p:nvGrpSpPr>
          <p:grpSpPr bwMode="auto">
            <a:xfrm>
              <a:off x="5029200" y="5410200"/>
              <a:ext cx="609600" cy="533400"/>
              <a:chOff x="3733800" y="2057400"/>
              <a:chExt cx="609600" cy="53340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3732740" y="2056603"/>
                <a:ext cx="609600" cy="533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5399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 l="7436" t="21371" r="10767" b="18790"/>
              <a:stretch>
                <a:fillRect/>
              </a:stretch>
            </p:blipFill>
            <p:spPr bwMode="auto">
              <a:xfrm>
                <a:off x="3770194" y="2145697"/>
                <a:ext cx="533400" cy="339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389" name="Group 42"/>
            <p:cNvGrpSpPr>
              <a:grpSpLocks/>
            </p:cNvGrpSpPr>
            <p:nvPr/>
          </p:nvGrpSpPr>
          <p:grpSpPr bwMode="auto">
            <a:xfrm>
              <a:off x="5715000" y="5410200"/>
              <a:ext cx="609600" cy="533400"/>
              <a:chOff x="3733800" y="2057400"/>
              <a:chExt cx="609600" cy="53340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3732705" y="2056366"/>
                <a:ext cx="609600" cy="533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5397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 l="7436" t="21371" r="10767" b="18790"/>
              <a:stretch>
                <a:fillRect/>
              </a:stretch>
            </p:blipFill>
            <p:spPr bwMode="auto">
              <a:xfrm>
                <a:off x="3770194" y="2145697"/>
                <a:ext cx="533400" cy="339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390" name="Group 45"/>
            <p:cNvGrpSpPr>
              <a:grpSpLocks/>
            </p:cNvGrpSpPr>
            <p:nvPr/>
          </p:nvGrpSpPr>
          <p:grpSpPr bwMode="auto">
            <a:xfrm>
              <a:off x="5029200" y="6019800"/>
              <a:ext cx="609600" cy="533400"/>
              <a:chOff x="3733800" y="2057400"/>
              <a:chExt cx="609600" cy="533400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3732958" y="2057298"/>
                <a:ext cx="609600" cy="533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5395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 l="7436" t="21371" r="10767" b="18790"/>
              <a:stretch>
                <a:fillRect/>
              </a:stretch>
            </p:blipFill>
            <p:spPr bwMode="auto">
              <a:xfrm>
                <a:off x="3770194" y="2145697"/>
                <a:ext cx="533400" cy="339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391" name="Group 48"/>
            <p:cNvGrpSpPr>
              <a:grpSpLocks/>
            </p:cNvGrpSpPr>
            <p:nvPr/>
          </p:nvGrpSpPr>
          <p:grpSpPr bwMode="auto">
            <a:xfrm>
              <a:off x="5715000" y="6019800"/>
              <a:ext cx="609600" cy="533400"/>
              <a:chOff x="3733800" y="2057400"/>
              <a:chExt cx="609600" cy="533400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3732923" y="2057062"/>
                <a:ext cx="609600" cy="533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5393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 l="7436" t="21371" r="10767" b="18790"/>
              <a:stretch>
                <a:fillRect/>
              </a:stretch>
            </p:blipFill>
            <p:spPr bwMode="auto">
              <a:xfrm>
                <a:off x="3770194" y="2145697"/>
                <a:ext cx="533400" cy="339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04211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5029200" y="2133600"/>
            <a:ext cx="3575050" cy="225425"/>
          </a:xfrm>
          <a:custGeom>
            <a:avLst/>
            <a:gdLst>
              <a:gd name="connsiteX0" fmla="*/ 0 w 3575714"/>
              <a:gd name="connsiteY0" fmla="*/ 134203 h 225187"/>
              <a:gd name="connsiteX1" fmla="*/ 191069 w 3575714"/>
              <a:gd name="connsiteY1" fmla="*/ 175146 h 225187"/>
              <a:gd name="connsiteX2" fmla="*/ 368490 w 3575714"/>
              <a:gd name="connsiteY2" fmla="*/ 216089 h 225187"/>
              <a:gd name="connsiteX3" fmla="*/ 573206 w 3575714"/>
              <a:gd name="connsiteY3" fmla="*/ 120555 h 225187"/>
              <a:gd name="connsiteX4" fmla="*/ 600502 w 3575714"/>
              <a:gd name="connsiteY4" fmla="*/ 147851 h 225187"/>
              <a:gd name="connsiteX5" fmla="*/ 846161 w 3575714"/>
              <a:gd name="connsiteY5" fmla="*/ 202442 h 225187"/>
              <a:gd name="connsiteX6" fmla="*/ 1009934 w 3575714"/>
              <a:gd name="connsiteY6" fmla="*/ 93260 h 225187"/>
              <a:gd name="connsiteX7" fmla="*/ 1037230 w 3575714"/>
              <a:gd name="connsiteY7" fmla="*/ 120555 h 225187"/>
              <a:gd name="connsiteX8" fmla="*/ 1241946 w 3575714"/>
              <a:gd name="connsiteY8" fmla="*/ 161498 h 225187"/>
              <a:gd name="connsiteX9" fmla="*/ 1351128 w 3575714"/>
              <a:gd name="connsiteY9" fmla="*/ 134203 h 225187"/>
              <a:gd name="connsiteX10" fmla="*/ 1637731 w 3575714"/>
              <a:gd name="connsiteY10" fmla="*/ 216089 h 225187"/>
              <a:gd name="connsiteX11" fmla="*/ 1719618 w 3575714"/>
              <a:gd name="connsiteY11" fmla="*/ 106907 h 225187"/>
              <a:gd name="connsiteX12" fmla="*/ 1856096 w 3575714"/>
              <a:gd name="connsiteY12" fmla="*/ 65964 h 225187"/>
              <a:gd name="connsiteX13" fmla="*/ 2047164 w 3575714"/>
              <a:gd name="connsiteY13" fmla="*/ 120555 h 225187"/>
              <a:gd name="connsiteX14" fmla="*/ 2292824 w 3575714"/>
              <a:gd name="connsiteY14" fmla="*/ 147851 h 225187"/>
              <a:gd name="connsiteX15" fmla="*/ 2511188 w 3575714"/>
              <a:gd name="connsiteY15" fmla="*/ 93260 h 225187"/>
              <a:gd name="connsiteX16" fmla="*/ 2674961 w 3575714"/>
              <a:gd name="connsiteY16" fmla="*/ 93260 h 225187"/>
              <a:gd name="connsiteX17" fmla="*/ 2797791 w 3575714"/>
              <a:gd name="connsiteY17" fmla="*/ 147851 h 225187"/>
              <a:gd name="connsiteX18" fmla="*/ 2975212 w 3575714"/>
              <a:gd name="connsiteY18" fmla="*/ 120555 h 225187"/>
              <a:gd name="connsiteX19" fmla="*/ 3111690 w 3575714"/>
              <a:gd name="connsiteY19" fmla="*/ 11373 h 225187"/>
              <a:gd name="connsiteX20" fmla="*/ 3166281 w 3575714"/>
              <a:gd name="connsiteY20" fmla="*/ 52316 h 225187"/>
              <a:gd name="connsiteX21" fmla="*/ 3357349 w 3575714"/>
              <a:gd name="connsiteY21" fmla="*/ 120555 h 225187"/>
              <a:gd name="connsiteX22" fmla="*/ 3452884 w 3575714"/>
              <a:gd name="connsiteY22" fmla="*/ 120555 h 225187"/>
              <a:gd name="connsiteX23" fmla="*/ 3575714 w 3575714"/>
              <a:gd name="connsiteY23" fmla="*/ 106907 h 22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75714" h="225187">
                <a:moveTo>
                  <a:pt x="0" y="134203"/>
                </a:moveTo>
                <a:lnTo>
                  <a:pt x="191069" y="175146"/>
                </a:lnTo>
                <a:cubicBezTo>
                  <a:pt x="252484" y="188794"/>
                  <a:pt x="304801" y="225187"/>
                  <a:pt x="368490" y="216089"/>
                </a:cubicBezTo>
                <a:cubicBezTo>
                  <a:pt x="432179" y="206991"/>
                  <a:pt x="534537" y="131928"/>
                  <a:pt x="573206" y="120555"/>
                </a:cubicBezTo>
                <a:cubicBezTo>
                  <a:pt x="611875" y="109182"/>
                  <a:pt x="555010" y="134203"/>
                  <a:pt x="600502" y="147851"/>
                </a:cubicBezTo>
                <a:cubicBezTo>
                  <a:pt x="645994" y="161499"/>
                  <a:pt x="777922" y="211540"/>
                  <a:pt x="846161" y="202442"/>
                </a:cubicBezTo>
                <a:cubicBezTo>
                  <a:pt x="914400" y="193344"/>
                  <a:pt x="978089" y="106908"/>
                  <a:pt x="1009934" y="93260"/>
                </a:cubicBezTo>
                <a:cubicBezTo>
                  <a:pt x="1041779" y="79612"/>
                  <a:pt x="998561" y="109182"/>
                  <a:pt x="1037230" y="120555"/>
                </a:cubicBezTo>
                <a:cubicBezTo>
                  <a:pt x="1075899" y="131928"/>
                  <a:pt x="1189630" y="159223"/>
                  <a:pt x="1241946" y="161498"/>
                </a:cubicBezTo>
                <a:cubicBezTo>
                  <a:pt x="1294262" y="163773"/>
                  <a:pt x="1285164" y="125105"/>
                  <a:pt x="1351128" y="134203"/>
                </a:cubicBezTo>
                <a:cubicBezTo>
                  <a:pt x="1417092" y="143301"/>
                  <a:pt x="1576316" y="220638"/>
                  <a:pt x="1637731" y="216089"/>
                </a:cubicBezTo>
                <a:cubicBezTo>
                  <a:pt x="1699146" y="211540"/>
                  <a:pt x="1683224" y="131928"/>
                  <a:pt x="1719618" y="106907"/>
                </a:cubicBezTo>
                <a:cubicBezTo>
                  <a:pt x="1756012" y="81886"/>
                  <a:pt x="1801505" y="63689"/>
                  <a:pt x="1856096" y="65964"/>
                </a:cubicBezTo>
                <a:cubicBezTo>
                  <a:pt x="1910687" y="68239"/>
                  <a:pt x="1974376" y="106907"/>
                  <a:pt x="2047164" y="120555"/>
                </a:cubicBezTo>
                <a:cubicBezTo>
                  <a:pt x="2119952" y="134203"/>
                  <a:pt x="2215487" y="152400"/>
                  <a:pt x="2292824" y="147851"/>
                </a:cubicBezTo>
                <a:cubicBezTo>
                  <a:pt x="2370161" y="143302"/>
                  <a:pt x="2447499" y="102358"/>
                  <a:pt x="2511188" y="93260"/>
                </a:cubicBezTo>
                <a:cubicBezTo>
                  <a:pt x="2574877" y="84162"/>
                  <a:pt x="2627194" y="84162"/>
                  <a:pt x="2674961" y="93260"/>
                </a:cubicBezTo>
                <a:cubicBezTo>
                  <a:pt x="2722728" y="102358"/>
                  <a:pt x="2747749" y="143302"/>
                  <a:pt x="2797791" y="147851"/>
                </a:cubicBezTo>
                <a:cubicBezTo>
                  <a:pt x="2847833" y="152400"/>
                  <a:pt x="2922896" y="143301"/>
                  <a:pt x="2975212" y="120555"/>
                </a:cubicBezTo>
                <a:cubicBezTo>
                  <a:pt x="3027528" y="97809"/>
                  <a:pt x="3079845" y="22746"/>
                  <a:pt x="3111690" y="11373"/>
                </a:cubicBezTo>
                <a:cubicBezTo>
                  <a:pt x="3143535" y="0"/>
                  <a:pt x="3125338" y="34119"/>
                  <a:pt x="3166281" y="52316"/>
                </a:cubicBezTo>
                <a:cubicBezTo>
                  <a:pt x="3207224" y="70513"/>
                  <a:pt x="3309582" y="109182"/>
                  <a:pt x="3357349" y="120555"/>
                </a:cubicBezTo>
                <a:cubicBezTo>
                  <a:pt x="3405116" y="131928"/>
                  <a:pt x="3416490" y="122830"/>
                  <a:pt x="3452884" y="120555"/>
                </a:cubicBezTo>
                <a:cubicBezTo>
                  <a:pt x="3489278" y="118280"/>
                  <a:pt x="3532496" y="112593"/>
                  <a:pt x="3575714" y="106907"/>
                </a:cubicBezTo>
              </a:path>
            </a:pathLst>
          </a:cu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7" name="Freeform 46"/>
          <p:cNvSpPr/>
          <p:nvPr/>
        </p:nvSpPr>
        <p:spPr>
          <a:xfrm>
            <a:off x="152400" y="2209800"/>
            <a:ext cx="3575050" cy="225425"/>
          </a:xfrm>
          <a:custGeom>
            <a:avLst/>
            <a:gdLst>
              <a:gd name="connsiteX0" fmla="*/ 0 w 3575714"/>
              <a:gd name="connsiteY0" fmla="*/ 134203 h 225187"/>
              <a:gd name="connsiteX1" fmla="*/ 191069 w 3575714"/>
              <a:gd name="connsiteY1" fmla="*/ 175146 h 225187"/>
              <a:gd name="connsiteX2" fmla="*/ 368490 w 3575714"/>
              <a:gd name="connsiteY2" fmla="*/ 216089 h 225187"/>
              <a:gd name="connsiteX3" fmla="*/ 573206 w 3575714"/>
              <a:gd name="connsiteY3" fmla="*/ 120555 h 225187"/>
              <a:gd name="connsiteX4" fmla="*/ 600502 w 3575714"/>
              <a:gd name="connsiteY4" fmla="*/ 147851 h 225187"/>
              <a:gd name="connsiteX5" fmla="*/ 846161 w 3575714"/>
              <a:gd name="connsiteY5" fmla="*/ 202442 h 225187"/>
              <a:gd name="connsiteX6" fmla="*/ 1009934 w 3575714"/>
              <a:gd name="connsiteY6" fmla="*/ 93260 h 225187"/>
              <a:gd name="connsiteX7" fmla="*/ 1037230 w 3575714"/>
              <a:gd name="connsiteY7" fmla="*/ 120555 h 225187"/>
              <a:gd name="connsiteX8" fmla="*/ 1241946 w 3575714"/>
              <a:gd name="connsiteY8" fmla="*/ 161498 h 225187"/>
              <a:gd name="connsiteX9" fmla="*/ 1351128 w 3575714"/>
              <a:gd name="connsiteY9" fmla="*/ 134203 h 225187"/>
              <a:gd name="connsiteX10" fmla="*/ 1637731 w 3575714"/>
              <a:gd name="connsiteY10" fmla="*/ 216089 h 225187"/>
              <a:gd name="connsiteX11" fmla="*/ 1719618 w 3575714"/>
              <a:gd name="connsiteY11" fmla="*/ 106907 h 225187"/>
              <a:gd name="connsiteX12" fmla="*/ 1856096 w 3575714"/>
              <a:gd name="connsiteY12" fmla="*/ 65964 h 225187"/>
              <a:gd name="connsiteX13" fmla="*/ 2047164 w 3575714"/>
              <a:gd name="connsiteY13" fmla="*/ 120555 h 225187"/>
              <a:gd name="connsiteX14" fmla="*/ 2292824 w 3575714"/>
              <a:gd name="connsiteY14" fmla="*/ 147851 h 225187"/>
              <a:gd name="connsiteX15" fmla="*/ 2511188 w 3575714"/>
              <a:gd name="connsiteY15" fmla="*/ 93260 h 225187"/>
              <a:gd name="connsiteX16" fmla="*/ 2674961 w 3575714"/>
              <a:gd name="connsiteY16" fmla="*/ 93260 h 225187"/>
              <a:gd name="connsiteX17" fmla="*/ 2797791 w 3575714"/>
              <a:gd name="connsiteY17" fmla="*/ 147851 h 225187"/>
              <a:gd name="connsiteX18" fmla="*/ 2975212 w 3575714"/>
              <a:gd name="connsiteY18" fmla="*/ 120555 h 225187"/>
              <a:gd name="connsiteX19" fmla="*/ 3111690 w 3575714"/>
              <a:gd name="connsiteY19" fmla="*/ 11373 h 225187"/>
              <a:gd name="connsiteX20" fmla="*/ 3166281 w 3575714"/>
              <a:gd name="connsiteY20" fmla="*/ 52316 h 225187"/>
              <a:gd name="connsiteX21" fmla="*/ 3357349 w 3575714"/>
              <a:gd name="connsiteY21" fmla="*/ 120555 h 225187"/>
              <a:gd name="connsiteX22" fmla="*/ 3452884 w 3575714"/>
              <a:gd name="connsiteY22" fmla="*/ 120555 h 225187"/>
              <a:gd name="connsiteX23" fmla="*/ 3575714 w 3575714"/>
              <a:gd name="connsiteY23" fmla="*/ 106907 h 22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75714" h="225187">
                <a:moveTo>
                  <a:pt x="0" y="134203"/>
                </a:moveTo>
                <a:lnTo>
                  <a:pt x="191069" y="175146"/>
                </a:lnTo>
                <a:cubicBezTo>
                  <a:pt x="252484" y="188794"/>
                  <a:pt x="304801" y="225187"/>
                  <a:pt x="368490" y="216089"/>
                </a:cubicBezTo>
                <a:cubicBezTo>
                  <a:pt x="432179" y="206991"/>
                  <a:pt x="534537" y="131928"/>
                  <a:pt x="573206" y="120555"/>
                </a:cubicBezTo>
                <a:cubicBezTo>
                  <a:pt x="611875" y="109182"/>
                  <a:pt x="555010" y="134203"/>
                  <a:pt x="600502" y="147851"/>
                </a:cubicBezTo>
                <a:cubicBezTo>
                  <a:pt x="645994" y="161499"/>
                  <a:pt x="777922" y="211540"/>
                  <a:pt x="846161" y="202442"/>
                </a:cubicBezTo>
                <a:cubicBezTo>
                  <a:pt x="914400" y="193344"/>
                  <a:pt x="978089" y="106908"/>
                  <a:pt x="1009934" y="93260"/>
                </a:cubicBezTo>
                <a:cubicBezTo>
                  <a:pt x="1041779" y="79612"/>
                  <a:pt x="998561" y="109182"/>
                  <a:pt x="1037230" y="120555"/>
                </a:cubicBezTo>
                <a:cubicBezTo>
                  <a:pt x="1075899" y="131928"/>
                  <a:pt x="1189630" y="159223"/>
                  <a:pt x="1241946" y="161498"/>
                </a:cubicBezTo>
                <a:cubicBezTo>
                  <a:pt x="1294262" y="163773"/>
                  <a:pt x="1285164" y="125105"/>
                  <a:pt x="1351128" y="134203"/>
                </a:cubicBezTo>
                <a:cubicBezTo>
                  <a:pt x="1417092" y="143301"/>
                  <a:pt x="1576316" y="220638"/>
                  <a:pt x="1637731" y="216089"/>
                </a:cubicBezTo>
                <a:cubicBezTo>
                  <a:pt x="1699146" y="211540"/>
                  <a:pt x="1683224" y="131928"/>
                  <a:pt x="1719618" y="106907"/>
                </a:cubicBezTo>
                <a:cubicBezTo>
                  <a:pt x="1756012" y="81886"/>
                  <a:pt x="1801505" y="63689"/>
                  <a:pt x="1856096" y="65964"/>
                </a:cubicBezTo>
                <a:cubicBezTo>
                  <a:pt x="1910687" y="68239"/>
                  <a:pt x="1974376" y="106907"/>
                  <a:pt x="2047164" y="120555"/>
                </a:cubicBezTo>
                <a:cubicBezTo>
                  <a:pt x="2119952" y="134203"/>
                  <a:pt x="2215487" y="152400"/>
                  <a:pt x="2292824" y="147851"/>
                </a:cubicBezTo>
                <a:cubicBezTo>
                  <a:pt x="2370161" y="143302"/>
                  <a:pt x="2447499" y="102358"/>
                  <a:pt x="2511188" y="93260"/>
                </a:cubicBezTo>
                <a:cubicBezTo>
                  <a:pt x="2574877" y="84162"/>
                  <a:pt x="2627194" y="84162"/>
                  <a:pt x="2674961" y="93260"/>
                </a:cubicBezTo>
                <a:cubicBezTo>
                  <a:pt x="2722728" y="102358"/>
                  <a:pt x="2747749" y="143302"/>
                  <a:pt x="2797791" y="147851"/>
                </a:cubicBezTo>
                <a:cubicBezTo>
                  <a:pt x="2847833" y="152400"/>
                  <a:pt x="2922896" y="143301"/>
                  <a:pt x="2975212" y="120555"/>
                </a:cubicBezTo>
                <a:cubicBezTo>
                  <a:pt x="3027528" y="97809"/>
                  <a:pt x="3079845" y="22746"/>
                  <a:pt x="3111690" y="11373"/>
                </a:cubicBezTo>
                <a:cubicBezTo>
                  <a:pt x="3143535" y="0"/>
                  <a:pt x="3125338" y="34119"/>
                  <a:pt x="3166281" y="52316"/>
                </a:cubicBezTo>
                <a:cubicBezTo>
                  <a:pt x="3207224" y="70513"/>
                  <a:pt x="3309582" y="109182"/>
                  <a:pt x="3357349" y="120555"/>
                </a:cubicBezTo>
                <a:cubicBezTo>
                  <a:pt x="3405116" y="131928"/>
                  <a:pt x="3416490" y="122830"/>
                  <a:pt x="3452884" y="120555"/>
                </a:cubicBezTo>
                <a:cubicBezTo>
                  <a:pt x="3489278" y="118280"/>
                  <a:pt x="3532496" y="112593"/>
                  <a:pt x="3575714" y="106907"/>
                </a:cubicBezTo>
              </a:path>
            </a:pathLst>
          </a:cu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0480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908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6391" name="TextBox 18"/>
          <p:cNvSpPr txBox="1">
            <a:spLocks noChangeArrowheads="1"/>
          </p:cNvSpPr>
          <p:nvPr/>
        </p:nvSpPr>
        <p:spPr bwMode="auto">
          <a:xfrm>
            <a:off x="2971800" y="50292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Distance from cage edge (m)</a:t>
            </a:r>
          </a:p>
        </p:txBody>
      </p:sp>
      <p:sp>
        <p:nvSpPr>
          <p:cNvPr id="16392" name="TextBox 19"/>
          <p:cNvSpPr txBox="1">
            <a:spLocks noChangeArrowheads="1"/>
          </p:cNvSpPr>
          <p:nvPr/>
        </p:nvSpPr>
        <p:spPr bwMode="auto">
          <a:xfrm>
            <a:off x="0" y="4648200"/>
            <a:ext cx="876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25 m	      10 m	       5 m   3m        0 m	0 m      3m    5m	     10 m             25m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2296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866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198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626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791200" y="2590800"/>
            <a:ext cx="76200" cy="762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467600" y="2667000"/>
            <a:ext cx="76200" cy="762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648200" y="2819400"/>
            <a:ext cx="76200" cy="762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181600" y="3124200"/>
            <a:ext cx="76200" cy="762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400800" y="2743200"/>
            <a:ext cx="76200" cy="762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181600" y="2743200"/>
            <a:ext cx="76200" cy="762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800600" y="3048000"/>
            <a:ext cx="76200" cy="762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04" name="TextBox 34"/>
          <p:cNvSpPr txBox="1">
            <a:spLocks noChangeArrowheads="1"/>
          </p:cNvSpPr>
          <p:nvPr/>
        </p:nvSpPr>
        <p:spPr bwMode="auto">
          <a:xfrm>
            <a:off x="533400" y="23622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1%            4% 11%           16%</a:t>
            </a:r>
          </a:p>
        </p:txBody>
      </p:sp>
      <p:sp>
        <p:nvSpPr>
          <p:cNvPr id="16405" name="TextBox 35"/>
          <p:cNvSpPr txBox="1">
            <a:spLocks noChangeArrowheads="1"/>
          </p:cNvSpPr>
          <p:nvPr/>
        </p:nvSpPr>
        <p:spPr bwMode="auto">
          <a:xfrm>
            <a:off x="1524000" y="1447800"/>
            <a:ext cx="632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% of waste feed and faeces intersecting suspended culture</a:t>
            </a:r>
          </a:p>
        </p:txBody>
      </p:sp>
      <p:sp>
        <p:nvSpPr>
          <p:cNvPr id="16406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8610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/>
              <a:t>IMTA scenario 2 (Panabo) – wastes from cages reaching </a:t>
            </a:r>
            <a:r>
              <a:rPr lang="en-GB" sz="2800" u="sng"/>
              <a:t>suspended culture</a:t>
            </a:r>
            <a:r>
              <a:rPr lang="en-GB" sz="2800"/>
              <a:t> at different depths</a:t>
            </a:r>
          </a:p>
        </p:txBody>
      </p:sp>
      <p:sp>
        <p:nvSpPr>
          <p:cNvPr id="16407" name="TextBox 37"/>
          <p:cNvSpPr txBox="1">
            <a:spLocks noChangeArrowheads="1"/>
          </p:cNvSpPr>
          <p:nvPr/>
        </p:nvSpPr>
        <p:spPr bwMode="auto">
          <a:xfrm>
            <a:off x="228600" y="5486400"/>
            <a:ext cx="8686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The majority of the wastes intersect the suspended culture in the top 6 m; these wastes are mostly fine and slow settling Milkfish faeces</a:t>
            </a:r>
          </a:p>
          <a:p>
            <a:endParaRPr lang="en-GB"/>
          </a:p>
          <a:p>
            <a:r>
              <a:rPr lang="en-GB"/>
              <a:t>Net depth is important when considering optimum depth of suspended culture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152400" y="4572000"/>
            <a:ext cx="8610600" cy="762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16409" name="Group 54"/>
          <p:cNvGrpSpPr>
            <a:grpSpLocks/>
          </p:cNvGrpSpPr>
          <p:nvPr/>
        </p:nvGrpSpPr>
        <p:grpSpPr bwMode="auto">
          <a:xfrm>
            <a:off x="3733800" y="2057400"/>
            <a:ext cx="1295400" cy="533400"/>
            <a:chOff x="3733800" y="2057400"/>
            <a:chExt cx="1295400" cy="533400"/>
          </a:xfrm>
        </p:grpSpPr>
        <p:sp>
          <p:nvSpPr>
            <p:cNvPr id="8" name="Rectangle 7"/>
            <p:cNvSpPr/>
            <p:nvPr/>
          </p:nvSpPr>
          <p:spPr>
            <a:xfrm>
              <a:off x="3733800" y="2057400"/>
              <a:ext cx="609600" cy="533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419600" y="2057400"/>
              <a:ext cx="609600" cy="533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6422" name="Picture 2"/>
            <p:cNvPicPr>
              <a:picLocks noChangeAspect="1" noChangeArrowheads="1"/>
            </p:cNvPicPr>
            <p:nvPr/>
          </p:nvPicPr>
          <p:blipFill>
            <a:blip r:embed="rId5"/>
            <a:srcRect l="7436" t="21371" r="10767" b="18790"/>
            <a:stretch>
              <a:fillRect/>
            </a:stretch>
          </p:blipFill>
          <p:spPr bwMode="auto">
            <a:xfrm>
              <a:off x="3810000" y="2209800"/>
              <a:ext cx="478970" cy="304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23" name="Picture 2"/>
            <p:cNvPicPr>
              <a:picLocks noChangeAspect="1" noChangeArrowheads="1"/>
            </p:cNvPicPr>
            <p:nvPr/>
          </p:nvPicPr>
          <p:blipFill>
            <a:blip r:embed="rId5"/>
            <a:srcRect l="7436" t="21371" r="10767" b="18790"/>
            <a:stretch>
              <a:fillRect/>
            </a:stretch>
          </p:blipFill>
          <p:spPr bwMode="auto">
            <a:xfrm>
              <a:off x="4495800" y="2209800"/>
              <a:ext cx="47897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410" name="TextBox 40"/>
          <p:cNvSpPr txBox="1">
            <a:spLocks noChangeArrowheads="1"/>
          </p:cNvSpPr>
          <p:nvPr/>
        </p:nvSpPr>
        <p:spPr bwMode="auto">
          <a:xfrm>
            <a:off x="8382000" y="2286000"/>
            <a:ext cx="10668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500"/>
              </a:lnSpc>
            </a:pPr>
            <a:r>
              <a:rPr lang="en-GB" sz="1400"/>
              <a:t>0-3m</a:t>
            </a:r>
          </a:p>
          <a:p>
            <a:pPr>
              <a:lnSpc>
                <a:spcPts val="3500"/>
              </a:lnSpc>
            </a:pPr>
            <a:r>
              <a:rPr lang="en-GB" sz="1400"/>
              <a:t>3-6m</a:t>
            </a:r>
          </a:p>
          <a:p>
            <a:pPr>
              <a:lnSpc>
                <a:spcPts val="3500"/>
              </a:lnSpc>
            </a:pPr>
            <a:r>
              <a:rPr lang="en-GB" sz="1400"/>
              <a:t>6-9m</a:t>
            </a:r>
          </a:p>
          <a:p>
            <a:pPr>
              <a:lnSpc>
                <a:spcPts val="3500"/>
              </a:lnSpc>
            </a:pPr>
            <a:r>
              <a:rPr lang="en-GB" sz="1400"/>
              <a:t>9-12m</a:t>
            </a:r>
          </a:p>
          <a:p>
            <a:pPr>
              <a:lnSpc>
                <a:spcPts val="3500"/>
              </a:lnSpc>
            </a:pPr>
            <a:r>
              <a:rPr lang="en-GB" sz="1400"/>
              <a:t>12-15m</a:t>
            </a:r>
          </a:p>
        </p:txBody>
      </p:sp>
      <p:sp>
        <p:nvSpPr>
          <p:cNvPr id="16411" name="TextBox 43"/>
          <p:cNvSpPr txBox="1">
            <a:spLocks noChangeArrowheads="1"/>
          </p:cNvSpPr>
          <p:nvPr/>
        </p:nvSpPr>
        <p:spPr bwMode="auto">
          <a:xfrm>
            <a:off x="533400" y="28194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2%            5%   8%           8%</a:t>
            </a:r>
          </a:p>
        </p:txBody>
      </p:sp>
      <p:sp>
        <p:nvSpPr>
          <p:cNvPr id="16412" name="TextBox 48"/>
          <p:cNvSpPr txBox="1">
            <a:spLocks noChangeArrowheads="1"/>
          </p:cNvSpPr>
          <p:nvPr/>
        </p:nvSpPr>
        <p:spPr bwMode="auto">
          <a:xfrm>
            <a:off x="533400" y="32766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2%            2%   3%           2%</a:t>
            </a:r>
          </a:p>
        </p:txBody>
      </p:sp>
      <p:sp>
        <p:nvSpPr>
          <p:cNvPr id="16413" name="TextBox 49"/>
          <p:cNvSpPr txBox="1">
            <a:spLocks noChangeArrowheads="1"/>
          </p:cNvSpPr>
          <p:nvPr/>
        </p:nvSpPr>
        <p:spPr bwMode="auto">
          <a:xfrm>
            <a:off x="533400" y="38100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1%            1%  2%            2%</a:t>
            </a:r>
          </a:p>
        </p:txBody>
      </p:sp>
      <p:sp>
        <p:nvSpPr>
          <p:cNvPr id="16414" name="TextBox 50"/>
          <p:cNvSpPr txBox="1">
            <a:spLocks noChangeArrowheads="1"/>
          </p:cNvSpPr>
          <p:nvPr/>
        </p:nvSpPr>
        <p:spPr bwMode="auto">
          <a:xfrm>
            <a:off x="533400" y="42672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1%            1%  1%            1%</a:t>
            </a:r>
          </a:p>
        </p:txBody>
      </p:sp>
      <p:sp>
        <p:nvSpPr>
          <p:cNvPr id="16415" name="TextBox 51"/>
          <p:cNvSpPr txBox="1">
            <a:spLocks noChangeArrowheads="1"/>
          </p:cNvSpPr>
          <p:nvPr/>
        </p:nvSpPr>
        <p:spPr bwMode="auto">
          <a:xfrm>
            <a:off x="5029200" y="23622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13%          9%   5%             1%</a:t>
            </a:r>
          </a:p>
        </p:txBody>
      </p:sp>
      <p:sp>
        <p:nvSpPr>
          <p:cNvPr id="16416" name="TextBox 54"/>
          <p:cNvSpPr txBox="1">
            <a:spLocks noChangeArrowheads="1"/>
          </p:cNvSpPr>
          <p:nvPr/>
        </p:nvSpPr>
        <p:spPr bwMode="auto">
          <a:xfrm>
            <a:off x="5105400" y="28194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7%           6%   6%            2%</a:t>
            </a:r>
          </a:p>
        </p:txBody>
      </p:sp>
      <p:sp>
        <p:nvSpPr>
          <p:cNvPr id="16417" name="TextBox 55"/>
          <p:cNvSpPr txBox="1">
            <a:spLocks noChangeArrowheads="1"/>
          </p:cNvSpPr>
          <p:nvPr/>
        </p:nvSpPr>
        <p:spPr bwMode="auto">
          <a:xfrm>
            <a:off x="5105400" y="32766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2%           2%   2%            2%</a:t>
            </a:r>
          </a:p>
        </p:txBody>
      </p:sp>
      <p:sp>
        <p:nvSpPr>
          <p:cNvPr id="16418" name="TextBox 56"/>
          <p:cNvSpPr txBox="1">
            <a:spLocks noChangeArrowheads="1"/>
          </p:cNvSpPr>
          <p:nvPr/>
        </p:nvSpPr>
        <p:spPr bwMode="auto">
          <a:xfrm>
            <a:off x="5105400" y="37338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1%          1%   1%             1%</a:t>
            </a:r>
          </a:p>
        </p:txBody>
      </p:sp>
      <p:sp>
        <p:nvSpPr>
          <p:cNvPr id="16419" name="TextBox 57"/>
          <p:cNvSpPr txBox="1">
            <a:spLocks noChangeArrowheads="1"/>
          </p:cNvSpPr>
          <p:nvPr/>
        </p:nvSpPr>
        <p:spPr bwMode="auto">
          <a:xfrm>
            <a:off x="5105400" y="41910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1%          1%   1%             1%</a:t>
            </a:r>
          </a:p>
        </p:txBody>
      </p:sp>
    </p:spTree>
    <p:extLst>
      <p:ext uri="{BB962C8B-B14F-4D97-AF65-F5344CB8AC3E}">
        <p14:creationId xmlns:p14="http://schemas.microsoft.com/office/powerpoint/2010/main" val="418673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>
                <a:latin typeface="Arial" charset="0"/>
                <a:cs typeface="Arial" charset="0"/>
              </a:rPr>
              <a:t>Typical cage mooring</a:t>
            </a:r>
          </a:p>
        </p:txBody>
      </p:sp>
      <p:grpSp>
        <p:nvGrpSpPr>
          <p:cNvPr id="86047" name="Group 31"/>
          <p:cNvGrpSpPr>
            <a:grpSpLocks/>
          </p:cNvGrpSpPr>
          <p:nvPr/>
        </p:nvGrpSpPr>
        <p:grpSpPr bwMode="auto">
          <a:xfrm>
            <a:off x="2268538" y="1412875"/>
            <a:ext cx="4824412" cy="4176713"/>
            <a:chOff x="1429" y="890"/>
            <a:chExt cx="3039" cy="2631"/>
          </a:xfrm>
        </p:grpSpPr>
        <p:pic>
          <p:nvPicPr>
            <p:cNvPr id="86042" name="Picture 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57" t="13345" r="16159" b="9319"/>
            <a:stretch>
              <a:fillRect/>
            </a:stretch>
          </p:blipFill>
          <p:spPr bwMode="auto">
            <a:xfrm>
              <a:off x="1429" y="890"/>
              <a:ext cx="2993" cy="26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6033" name="Line 17"/>
            <p:cNvSpPr>
              <a:spLocks noChangeShapeType="1"/>
            </p:cNvSpPr>
            <p:nvPr/>
          </p:nvSpPr>
          <p:spPr bwMode="auto">
            <a:xfrm>
              <a:off x="2439" y="1298"/>
              <a:ext cx="89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6034" name="Text Box 18"/>
            <p:cNvSpPr txBox="1">
              <a:spLocks noChangeArrowheads="1"/>
            </p:cNvSpPr>
            <p:nvPr/>
          </p:nvSpPr>
          <p:spPr bwMode="auto">
            <a:xfrm>
              <a:off x="2653" y="1144"/>
              <a:ext cx="49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altLang="ko-KR" sz="1200" b="1">
                  <a:latin typeface="Times New Roman" pitchFamily="18" charset="0"/>
                  <a:ea typeface="Batang" pitchFamily="18" charset="-127"/>
                </a:rPr>
                <a:t>12 m</a:t>
              </a:r>
              <a:endParaRPr lang="en-GB" sz="2800" b="1"/>
            </a:p>
          </p:txBody>
        </p:sp>
        <p:sp>
          <p:nvSpPr>
            <p:cNvPr id="86035" name="Line 19"/>
            <p:cNvSpPr>
              <a:spLocks noChangeShapeType="1"/>
            </p:cNvSpPr>
            <p:nvPr/>
          </p:nvSpPr>
          <p:spPr bwMode="auto">
            <a:xfrm>
              <a:off x="3923" y="1389"/>
              <a:ext cx="0" cy="19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6037" name="Line 21"/>
            <p:cNvSpPr>
              <a:spLocks noChangeShapeType="1"/>
            </p:cNvSpPr>
            <p:nvPr/>
          </p:nvSpPr>
          <p:spPr bwMode="auto">
            <a:xfrm>
              <a:off x="1973" y="2976"/>
              <a:ext cx="1088" cy="3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6038" name="Text Box 22"/>
            <p:cNvSpPr txBox="1">
              <a:spLocks noChangeArrowheads="1"/>
            </p:cNvSpPr>
            <p:nvPr/>
          </p:nvSpPr>
          <p:spPr bwMode="auto">
            <a:xfrm>
              <a:off x="2018" y="2478"/>
              <a:ext cx="49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altLang="ko-KR" sz="1200" b="1">
                  <a:latin typeface="Times New Roman" pitchFamily="18" charset="0"/>
                  <a:ea typeface="Batang" pitchFamily="18" charset="-127"/>
                </a:rPr>
                <a:t>15 m</a:t>
              </a:r>
              <a:endParaRPr lang="en-GB" sz="2800" b="1"/>
            </a:p>
          </p:txBody>
        </p:sp>
        <p:sp>
          <p:nvSpPr>
            <p:cNvPr id="86039" name="Line 23"/>
            <p:cNvSpPr>
              <a:spLocks noChangeShapeType="1"/>
            </p:cNvSpPr>
            <p:nvPr/>
          </p:nvSpPr>
          <p:spPr bwMode="auto">
            <a:xfrm flipV="1">
              <a:off x="2018" y="2478"/>
              <a:ext cx="605" cy="3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6045" name="Text Box 29"/>
            <p:cNvSpPr txBox="1">
              <a:spLocks noChangeArrowheads="1"/>
            </p:cNvSpPr>
            <p:nvPr/>
          </p:nvSpPr>
          <p:spPr bwMode="auto">
            <a:xfrm>
              <a:off x="2428" y="3003"/>
              <a:ext cx="49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altLang="ko-KR" sz="1200" b="1">
                  <a:latin typeface="Times New Roman" pitchFamily="18" charset="0"/>
                  <a:ea typeface="Batang" pitchFamily="18" charset="-127"/>
                </a:rPr>
                <a:t>15 m</a:t>
              </a:r>
              <a:endParaRPr lang="en-GB" sz="2800" b="1"/>
            </a:p>
          </p:txBody>
        </p:sp>
        <p:sp>
          <p:nvSpPr>
            <p:cNvPr id="86046" name="Text Box 30"/>
            <p:cNvSpPr txBox="1">
              <a:spLocks noChangeArrowheads="1"/>
            </p:cNvSpPr>
            <p:nvPr/>
          </p:nvSpPr>
          <p:spPr bwMode="auto">
            <a:xfrm>
              <a:off x="3878" y="1842"/>
              <a:ext cx="590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altLang="ko-KR" sz="1200" b="1">
                  <a:latin typeface="Times New Roman" pitchFamily="18" charset="0"/>
                  <a:ea typeface="Batang" pitchFamily="18" charset="-127"/>
                </a:rPr>
                <a:t>15 – 20 m</a:t>
              </a:r>
              <a:endParaRPr lang="en-GB" sz="2800" b="1"/>
            </a:p>
          </p:txBody>
        </p:sp>
      </p:grpSp>
      <p:sp>
        <p:nvSpPr>
          <p:cNvPr id="86048" name="Text Box 32"/>
          <p:cNvSpPr txBox="1">
            <a:spLocks noChangeArrowheads="1"/>
          </p:cNvSpPr>
          <p:nvPr/>
        </p:nvSpPr>
        <p:spPr bwMode="auto">
          <a:xfrm>
            <a:off x="395288" y="6381750"/>
            <a:ext cx="4392612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Mooring Scale Model</a:t>
            </a:r>
          </a:p>
        </p:txBody>
      </p:sp>
    </p:spTree>
    <p:extLst>
      <p:ext uri="{BB962C8B-B14F-4D97-AF65-F5344CB8AC3E}">
        <p14:creationId xmlns:p14="http://schemas.microsoft.com/office/powerpoint/2010/main" val="410716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22"/>
          <p:cNvSpPr txBox="1">
            <a:spLocks noChangeArrowheads="1"/>
          </p:cNvSpPr>
          <p:nvPr/>
        </p:nvSpPr>
        <p:spPr bwMode="auto">
          <a:xfrm>
            <a:off x="5029200" y="2362200"/>
            <a:ext cx="3429000" cy="3698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         19%   14%     8%        3%</a:t>
            </a:r>
          </a:p>
        </p:txBody>
      </p:sp>
      <p:sp>
        <p:nvSpPr>
          <p:cNvPr id="63" name="Freeform 62"/>
          <p:cNvSpPr/>
          <p:nvPr/>
        </p:nvSpPr>
        <p:spPr>
          <a:xfrm>
            <a:off x="1255713" y="2989263"/>
            <a:ext cx="1473200" cy="1282700"/>
          </a:xfrm>
          <a:custGeom>
            <a:avLst/>
            <a:gdLst>
              <a:gd name="connsiteX0" fmla="*/ 150125 w 1473958"/>
              <a:gd name="connsiteY0" fmla="*/ 177421 h 1282889"/>
              <a:gd name="connsiteX1" fmla="*/ 586854 w 1473958"/>
              <a:gd name="connsiteY1" fmla="*/ 136477 h 1282889"/>
              <a:gd name="connsiteX2" fmla="*/ 914400 w 1473958"/>
              <a:gd name="connsiteY2" fmla="*/ 27295 h 1282889"/>
              <a:gd name="connsiteX3" fmla="*/ 1119116 w 1473958"/>
              <a:gd name="connsiteY3" fmla="*/ 0 h 1282889"/>
              <a:gd name="connsiteX4" fmla="*/ 1392072 w 1473958"/>
              <a:gd name="connsiteY4" fmla="*/ 0 h 1282889"/>
              <a:gd name="connsiteX5" fmla="*/ 1460310 w 1473958"/>
              <a:gd name="connsiteY5" fmla="*/ 0 h 1282889"/>
              <a:gd name="connsiteX6" fmla="*/ 1473958 w 1473958"/>
              <a:gd name="connsiteY6" fmla="*/ 1282889 h 1282889"/>
              <a:gd name="connsiteX7" fmla="*/ 1105469 w 1473958"/>
              <a:gd name="connsiteY7" fmla="*/ 1241946 h 1282889"/>
              <a:gd name="connsiteX8" fmla="*/ 573206 w 1473958"/>
              <a:gd name="connsiteY8" fmla="*/ 914400 h 1282889"/>
              <a:gd name="connsiteX9" fmla="*/ 68239 w 1473958"/>
              <a:gd name="connsiteY9" fmla="*/ 709683 h 1282889"/>
              <a:gd name="connsiteX10" fmla="*/ 0 w 1473958"/>
              <a:gd name="connsiteY10" fmla="*/ 641444 h 128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958" h="1282889">
                <a:moveTo>
                  <a:pt x="150125" y="177421"/>
                </a:moveTo>
                <a:lnTo>
                  <a:pt x="586854" y="136477"/>
                </a:lnTo>
                <a:lnTo>
                  <a:pt x="914400" y="27295"/>
                </a:lnTo>
                <a:lnTo>
                  <a:pt x="1119116" y="0"/>
                </a:lnTo>
                <a:lnTo>
                  <a:pt x="1392072" y="0"/>
                </a:lnTo>
                <a:lnTo>
                  <a:pt x="1460310" y="0"/>
                </a:lnTo>
                <a:lnTo>
                  <a:pt x="1473958" y="1282889"/>
                </a:lnTo>
                <a:lnTo>
                  <a:pt x="1105469" y="1241946"/>
                </a:lnTo>
                <a:lnTo>
                  <a:pt x="573206" y="914400"/>
                </a:lnTo>
                <a:lnTo>
                  <a:pt x="68239" y="709683"/>
                </a:lnTo>
                <a:lnTo>
                  <a:pt x="0" y="641444"/>
                </a:lnTo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5029200" y="2209800"/>
            <a:ext cx="3575050" cy="225425"/>
          </a:xfrm>
          <a:custGeom>
            <a:avLst/>
            <a:gdLst>
              <a:gd name="connsiteX0" fmla="*/ 0 w 3575714"/>
              <a:gd name="connsiteY0" fmla="*/ 134203 h 225187"/>
              <a:gd name="connsiteX1" fmla="*/ 191069 w 3575714"/>
              <a:gd name="connsiteY1" fmla="*/ 175146 h 225187"/>
              <a:gd name="connsiteX2" fmla="*/ 368490 w 3575714"/>
              <a:gd name="connsiteY2" fmla="*/ 216089 h 225187"/>
              <a:gd name="connsiteX3" fmla="*/ 573206 w 3575714"/>
              <a:gd name="connsiteY3" fmla="*/ 120555 h 225187"/>
              <a:gd name="connsiteX4" fmla="*/ 600502 w 3575714"/>
              <a:gd name="connsiteY4" fmla="*/ 147851 h 225187"/>
              <a:gd name="connsiteX5" fmla="*/ 846161 w 3575714"/>
              <a:gd name="connsiteY5" fmla="*/ 202442 h 225187"/>
              <a:gd name="connsiteX6" fmla="*/ 1009934 w 3575714"/>
              <a:gd name="connsiteY6" fmla="*/ 93260 h 225187"/>
              <a:gd name="connsiteX7" fmla="*/ 1037230 w 3575714"/>
              <a:gd name="connsiteY7" fmla="*/ 120555 h 225187"/>
              <a:gd name="connsiteX8" fmla="*/ 1241946 w 3575714"/>
              <a:gd name="connsiteY8" fmla="*/ 161498 h 225187"/>
              <a:gd name="connsiteX9" fmla="*/ 1351128 w 3575714"/>
              <a:gd name="connsiteY9" fmla="*/ 134203 h 225187"/>
              <a:gd name="connsiteX10" fmla="*/ 1637731 w 3575714"/>
              <a:gd name="connsiteY10" fmla="*/ 216089 h 225187"/>
              <a:gd name="connsiteX11" fmla="*/ 1719618 w 3575714"/>
              <a:gd name="connsiteY11" fmla="*/ 106907 h 225187"/>
              <a:gd name="connsiteX12" fmla="*/ 1856096 w 3575714"/>
              <a:gd name="connsiteY12" fmla="*/ 65964 h 225187"/>
              <a:gd name="connsiteX13" fmla="*/ 2047164 w 3575714"/>
              <a:gd name="connsiteY13" fmla="*/ 120555 h 225187"/>
              <a:gd name="connsiteX14" fmla="*/ 2292824 w 3575714"/>
              <a:gd name="connsiteY14" fmla="*/ 147851 h 225187"/>
              <a:gd name="connsiteX15" fmla="*/ 2511188 w 3575714"/>
              <a:gd name="connsiteY15" fmla="*/ 93260 h 225187"/>
              <a:gd name="connsiteX16" fmla="*/ 2674961 w 3575714"/>
              <a:gd name="connsiteY16" fmla="*/ 93260 h 225187"/>
              <a:gd name="connsiteX17" fmla="*/ 2797791 w 3575714"/>
              <a:gd name="connsiteY17" fmla="*/ 147851 h 225187"/>
              <a:gd name="connsiteX18" fmla="*/ 2975212 w 3575714"/>
              <a:gd name="connsiteY18" fmla="*/ 120555 h 225187"/>
              <a:gd name="connsiteX19" fmla="*/ 3111690 w 3575714"/>
              <a:gd name="connsiteY19" fmla="*/ 11373 h 225187"/>
              <a:gd name="connsiteX20" fmla="*/ 3166281 w 3575714"/>
              <a:gd name="connsiteY20" fmla="*/ 52316 h 225187"/>
              <a:gd name="connsiteX21" fmla="*/ 3357349 w 3575714"/>
              <a:gd name="connsiteY21" fmla="*/ 120555 h 225187"/>
              <a:gd name="connsiteX22" fmla="*/ 3452884 w 3575714"/>
              <a:gd name="connsiteY22" fmla="*/ 120555 h 225187"/>
              <a:gd name="connsiteX23" fmla="*/ 3575714 w 3575714"/>
              <a:gd name="connsiteY23" fmla="*/ 106907 h 22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75714" h="225187">
                <a:moveTo>
                  <a:pt x="0" y="134203"/>
                </a:moveTo>
                <a:lnTo>
                  <a:pt x="191069" y="175146"/>
                </a:lnTo>
                <a:cubicBezTo>
                  <a:pt x="252484" y="188794"/>
                  <a:pt x="304801" y="225187"/>
                  <a:pt x="368490" y="216089"/>
                </a:cubicBezTo>
                <a:cubicBezTo>
                  <a:pt x="432179" y="206991"/>
                  <a:pt x="534537" y="131928"/>
                  <a:pt x="573206" y="120555"/>
                </a:cubicBezTo>
                <a:cubicBezTo>
                  <a:pt x="611875" y="109182"/>
                  <a:pt x="555010" y="134203"/>
                  <a:pt x="600502" y="147851"/>
                </a:cubicBezTo>
                <a:cubicBezTo>
                  <a:pt x="645994" y="161499"/>
                  <a:pt x="777922" y="211540"/>
                  <a:pt x="846161" y="202442"/>
                </a:cubicBezTo>
                <a:cubicBezTo>
                  <a:pt x="914400" y="193344"/>
                  <a:pt x="978089" y="106908"/>
                  <a:pt x="1009934" y="93260"/>
                </a:cubicBezTo>
                <a:cubicBezTo>
                  <a:pt x="1041779" y="79612"/>
                  <a:pt x="998561" y="109182"/>
                  <a:pt x="1037230" y="120555"/>
                </a:cubicBezTo>
                <a:cubicBezTo>
                  <a:pt x="1075899" y="131928"/>
                  <a:pt x="1189630" y="159223"/>
                  <a:pt x="1241946" y="161498"/>
                </a:cubicBezTo>
                <a:cubicBezTo>
                  <a:pt x="1294262" y="163773"/>
                  <a:pt x="1285164" y="125105"/>
                  <a:pt x="1351128" y="134203"/>
                </a:cubicBezTo>
                <a:cubicBezTo>
                  <a:pt x="1417092" y="143301"/>
                  <a:pt x="1576316" y="220638"/>
                  <a:pt x="1637731" y="216089"/>
                </a:cubicBezTo>
                <a:cubicBezTo>
                  <a:pt x="1699146" y="211540"/>
                  <a:pt x="1683224" y="131928"/>
                  <a:pt x="1719618" y="106907"/>
                </a:cubicBezTo>
                <a:cubicBezTo>
                  <a:pt x="1756012" y="81886"/>
                  <a:pt x="1801505" y="63689"/>
                  <a:pt x="1856096" y="65964"/>
                </a:cubicBezTo>
                <a:cubicBezTo>
                  <a:pt x="1910687" y="68239"/>
                  <a:pt x="1974376" y="106907"/>
                  <a:pt x="2047164" y="120555"/>
                </a:cubicBezTo>
                <a:cubicBezTo>
                  <a:pt x="2119952" y="134203"/>
                  <a:pt x="2215487" y="152400"/>
                  <a:pt x="2292824" y="147851"/>
                </a:cubicBezTo>
                <a:cubicBezTo>
                  <a:pt x="2370161" y="143302"/>
                  <a:pt x="2447499" y="102358"/>
                  <a:pt x="2511188" y="93260"/>
                </a:cubicBezTo>
                <a:cubicBezTo>
                  <a:pt x="2574877" y="84162"/>
                  <a:pt x="2627194" y="84162"/>
                  <a:pt x="2674961" y="93260"/>
                </a:cubicBezTo>
                <a:cubicBezTo>
                  <a:pt x="2722728" y="102358"/>
                  <a:pt x="2747749" y="143302"/>
                  <a:pt x="2797791" y="147851"/>
                </a:cubicBezTo>
                <a:cubicBezTo>
                  <a:pt x="2847833" y="152400"/>
                  <a:pt x="2922896" y="143301"/>
                  <a:pt x="2975212" y="120555"/>
                </a:cubicBezTo>
                <a:cubicBezTo>
                  <a:pt x="3027528" y="97809"/>
                  <a:pt x="3079845" y="22746"/>
                  <a:pt x="3111690" y="11373"/>
                </a:cubicBezTo>
                <a:cubicBezTo>
                  <a:pt x="3143535" y="0"/>
                  <a:pt x="3125338" y="34119"/>
                  <a:pt x="3166281" y="52316"/>
                </a:cubicBezTo>
                <a:cubicBezTo>
                  <a:pt x="3207224" y="70513"/>
                  <a:pt x="3309582" y="109182"/>
                  <a:pt x="3357349" y="120555"/>
                </a:cubicBezTo>
                <a:cubicBezTo>
                  <a:pt x="3405116" y="131928"/>
                  <a:pt x="3416490" y="122830"/>
                  <a:pt x="3452884" y="120555"/>
                </a:cubicBezTo>
                <a:cubicBezTo>
                  <a:pt x="3489278" y="118280"/>
                  <a:pt x="3532496" y="112593"/>
                  <a:pt x="3575714" y="106907"/>
                </a:cubicBezTo>
              </a:path>
            </a:pathLst>
          </a:cu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4864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198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0" y="22098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7416" name="TextBox 9"/>
          <p:cNvSpPr txBox="1">
            <a:spLocks noChangeArrowheads="1"/>
          </p:cNvSpPr>
          <p:nvPr/>
        </p:nvSpPr>
        <p:spPr bwMode="auto">
          <a:xfrm>
            <a:off x="4953000" y="4953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Distance from cage edge (m)</a:t>
            </a:r>
          </a:p>
        </p:txBody>
      </p:sp>
      <p:sp>
        <p:nvSpPr>
          <p:cNvPr id="17417" name="TextBox 10"/>
          <p:cNvSpPr txBox="1">
            <a:spLocks noChangeArrowheads="1"/>
          </p:cNvSpPr>
          <p:nvPr/>
        </p:nvSpPr>
        <p:spPr bwMode="auto">
          <a:xfrm>
            <a:off x="4648200" y="4648200"/>
            <a:ext cx="426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   0m  3m    5m        10m              25m</a:t>
            </a:r>
          </a:p>
        </p:txBody>
      </p:sp>
      <p:sp>
        <p:nvSpPr>
          <p:cNvPr id="17418" name="TextBox 23"/>
          <p:cNvSpPr txBox="1">
            <a:spLocks noChangeArrowheads="1"/>
          </p:cNvSpPr>
          <p:nvPr/>
        </p:nvSpPr>
        <p:spPr bwMode="auto">
          <a:xfrm>
            <a:off x="685800" y="1447800"/>
            <a:ext cx="701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% of plume intersecting seaweed culture to the EAST of the cages</a:t>
            </a:r>
          </a:p>
        </p:txBody>
      </p:sp>
      <p:sp>
        <p:nvSpPr>
          <p:cNvPr id="17419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8610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/>
              <a:t>IMTA scenario 3 (Panabo) – plume from cages reaching </a:t>
            </a:r>
            <a:r>
              <a:rPr lang="en-GB" sz="2800" u="sng"/>
              <a:t>seaweed culture</a:t>
            </a:r>
            <a:r>
              <a:rPr lang="en-GB" sz="2800"/>
              <a:t> at different depths</a:t>
            </a:r>
          </a:p>
        </p:txBody>
      </p:sp>
      <p:sp>
        <p:nvSpPr>
          <p:cNvPr id="17420" name="TextBox 25"/>
          <p:cNvSpPr txBox="1">
            <a:spLocks noChangeArrowheads="1"/>
          </p:cNvSpPr>
          <p:nvPr/>
        </p:nvSpPr>
        <p:spPr bwMode="auto">
          <a:xfrm>
            <a:off x="228600" y="5486400"/>
            <a:ext cx="8686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The majority of the plume containing dissolved nutrients intersects the seaweed culture in the top 3 m. </a:t>
            </a:r>
          </a:p>
          <a:p>
            <a:endParaRPr lang="en-GB"/>
          </a:p>
          <a:p>
            <a:r>
              <a:rPr lang="en-GB"/>
              <a:t>Net depth is important when considering optimum depth of seaweed culture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62400" y="4572000"/>
            <a:ext cx="4953000" cy="46038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17422" name="Group 54"/>
          <p:cNvGrpSpPr>
            <a:grpSpLocks/>
          </p:cNvGrpSpPr>
          <p:nvPr/>
        </p:nvGrpSpPr>
        <p:grpSpPr bwMode="auto">
          <a:xfrm>
            <a:off x="3733800" y="2209800"/>
            <a:ext cx="1295400" cy="533400"/>
            <a:chOff x="3733800" y="2057400"/>
            <a:chExt cx="1295400" cy="533400"/>
          </a:xfrm>
        </p:grpSpPr>
        <p:sp>
          <p:nvSpPr>
            <p:cNvPr id="29" name="Rectangle 28"/>
            <p:cNvSpPr/>
            <p:nvPr/>
          </p:nvSpPr>
          <p:spPr>
            <a:xfrm>
              <a:off x="3733800" y="2057400"/>
              <a:ext cx="609600" cy="533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419600" y="2057400"/>
              <a:ext cx="609600" cy="533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7454" name="Picture 2"/>
            <p:cNvPicPr>
              <a:picLocks noChangeAspect="1" noChangeArrowheads="1"/>
            </p:cNvPicPr>
            <p:nvPr/>
          </p:nvPicPr>
          <p:blipFill>
            <a:blip r:embed="rId5"/>
            <a:srcRect l="7436" t="21371" r="10767" b="18790"/>
            <a:stretch>
              <a:fillRect/>
            </a:stretch>
          </p:blipFill>
          <p:spPr bwMode="auto">
            <a:xfrm>
              <a:off x="3810000" y="2209800"/>
              <a:ext cx="478970" cy="304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55" name="Picture 2"/>
            <p:cNvPicPr>
              <a:picLocks noChangeAspect="1" noChangeArrowheads="1"/>
            </p:cNvPicPr>
            <p:nvPr/>
          </p:nvPicPr>
          <p:blipFill>
            <a:blip r:embed="rId5"/>
            <a:srcRect l="7436" t="21371" r="10767" b="18790"/>
            <a:stretch>
              <a:fillRect/>
            </a:stretch>
          </p:blipFill>
          <p:spPr bwMode="auto">
            <a:xfrm>
              <a:off x="4495800" y="2209800"/>
              <a:ext cx="47897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23" name="TextBox 32"/>
          <p:cNvSpPr txBox="1">
            <a:spLocks noChangeArrowheads="1"/>
          </p:cNvSpPr>
          <p:nvPr/>
        </p:nvSpPr>
        <p:spPr bwMode="auto">
          <a:xfrm>
            <a:off x="3124200" y="2362200"/>
            <a:ext cx="10668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500"/>
              </a:lnSpc>
            </a:pPr>
            <a:r>
              <a:rPr lang="en-GB" sz="1400"/>
              <a:t>0-3m</a:t>
            </a:r>
          </a:p>
          <a:p>
            <a:pPr>
              <a:lnSpc>
                <a:spcPts val="3500"/>
              </a:lnSpc>
            </a:pPr>
            <a:r>
              <a:rPr lang="en-GB" sz="1400"/>
              <a:t>3-6m</a:t>
            </a:r>
          </a:p>
          <a:p>
            <a:pPr>
              <a:lnSpc>
                <a:spcPts val="3500"/>
              </a:lnSpc>
            </a:pPr>
            <a:r>
              <a:rPr lang="en-GB" sz="1400"/>
              <a:t>6-9m</a:t>
            </a:r>
          </a:p>
          <a:p>
            <a:pPr>
              <a:lnSpc>
                <a:spcPts val="3500"/>
              </a:lnSpc>
            </a:pPr>
            <a:r>
              <a:rPr lang="en-GB" sz="1400"/>
              <a:t>9-12m</a:t>
            </a:r>
          </a:p>
          <a:p>
            <a:pPr>
              <a:lnSpc>
                <a:spcPts val="3500"/>
              </a:lnSpc>
            </a:pPr>
            <a:r>
              <a:rPr lang="en-GB" sz="1400"/>
              <a:t>12-15m</a:t>
            </a:r>
          </a:p>
        </p:txBody>
      </p:sp>
      <p:sp>
        <p:nvSpPr>
          <p:cNvPr id="17424" name="TextBox 33"/>
          <p:cNvSpPr txBox="1">
            <a:spLocks noChangeArrowheads="1"/>
          </p:cNvSpPr>
          <p:nvPr/>
        </p:nvSpPr>
        <p:spPr bwMode="auto">
          <a:xfrm>
            <a:off x="5562600" y="27432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2%    2%        &lt;1%      &lt;1%</a:t>
            </a:r>
          </a:p>
        </p:txBody>
      </p:sp>
      <p:grpSp>
        <p:nvGrpSpPr>
          <p:cNvPr id="17425" name="Group 66"/>
          <p:cNvGrpSpPr>
            <a:grpSpLocks/>
          </p:cNvGrpSpPr>
          <p:nvPr/>
        </p:nvGrpSpPr>
        <p:grpSpPr bwMode="auto">
          <a:xfrm>
            <a:off x="381000" y="2438400"/>
            <a:ext cx="2362200" cy="2057400"/>
            <a:chOff x="6629400" y="1981200"/>
            <a:chExt cx="2362200" cy="2057400"/>
          </a:xfrm>
        </p:grpSpPr>
        <p:grpSp>
          <p:nvGrpSpPr>
            <p:cNvPr id="17430" name="Group 42"/>
            <p:cNvGrpSpPr>
              <a:grpSpLocks/>
            </p:cNvGrpSpPr>
            <p:nvPr/>
          </p:nvGrpSpPr>
          <p:grpSpPr bwMode="auto">
            <a:xfrm rot="878108">
              <a:off x="7064552" y="2643275"/>
              <a:ext cx="478309" cy="490064"/>
              <a:chOff x="5029200" y="5410200"/>
              <a:chExt cx="1295400" cy="1143000"/>
            </a:xfrm>
          </p:grpSpPr>
          <p:grpSp>
            <p:nvGrpSpPr>
              <p:cNvPr id="17440" name="Group 39"/>
              <p:cNvGrpSpPr>
                <a:grpSpLocks/>
              </p:cNvGrpSpPr>
              <p:nvPr/>
            </p:nvGrpSpPr>
            <p:grpSpPr bwMode="auto">
              <a:xfrm>
                <a:off x="5029200" y="5410200"/>
                <a:ext cx="609600" cy="533400"/>
                <a:chOff x="3733800" y="2057400"/>
                <a:chExt cx="609600" cy="533400"/>
              </a:xfrm>
            </p:grpSpPr>
            <p:sp>
              <p:nvSpPr>
                <p:cNvPr id="54" name="Rectangle 53"/>
                <p:cNvSpPr/>
                <p:nvPr/>
              </p:nvSpPr>
              <p:spPr>
                <a:xfrm>
                  <a:off x="3731055" y="2055712"/>
                  <a:ext cx="610515" cy="53317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latin typeface="Arial" pitchFamily="34" charset="0"/>
                    <a:cs typeface="Arial" pitchFamily="34" charset="0"/>
                  </a:endParaRPr>
                </a:p>
              </p:txBody>
            </p:sp>
            <p:pic>
              <p:nvPicPr>
                <p:cNvPr id="17451" name="Picture 2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 l="7436" t="21371" r="10767" b="18790"/>
                <a:stretch>
                  <a:fillRect/>
                </a:stretch>
              </p:blipFill>
              <p:spPr bwMode="auto">
                <a:xfrm>
                  <a:off x="3770194" y="2145697"/>
                  <a:ext cx="533400" cy="3394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7441" name="Group 42"/>
              <p:cNvGrpSpPr>
                <a:grpSpLocks/>
              </p:cNvGrpSpPr>
              <p:nvPr/>
            </p:nvGrpSpPr>
            <p:grpSpPr bwMode="auto">
              <a:xfrm>
                <a:off x="5715000" y="5410200"/>
                <a:ext cx="609600" cy="533400"/>
                <a:chOff x="3733800" y="2057400"/>
                <a:chExt cx="609600" cy="533400"/>
              </a:xfrm>
            </p:grpSpPr>
            <p:sp>
              <p:nvSpPr>
                <p:cNvPr id="52" name="Rectangle 51"/>
                <p:cNvSpPr/>
                <p:nvPr/>
              </p:nvSpPr>
              <p:spPr>
                <a:xfrm>
                  <a:off x="3729335" y="2054942"/>
                  <a:ext cx="610515" cy="53317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latin typeface="Arial" pitchFamily="34" charset="0"/>
                    <a:cs typeface="Arial" pitchFamily="34" charset="0"/>
                  </a:endParaRPr>
                </a:p>
              </p:txBody>
            </p:sp>
            <p:pic>
              <p:nvPicPr>
                <p:cNvPr id="17449" name="Picture 2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 l="7436" t="21371" r="10767" b="18790"/>
                <a:stretch>
                  <a:fillRect/>
                </a:stretch>
              </p:blipFill>
              <p:spPr bwMode="auto">
                <a:xfrm>
                  <a:off x="3770194" y="2145697"/>
                  <a:ext cx="533400" cy="3394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7442" name="Group 45"/>
              <p:cNvGrpSpPr>
                <a:grpSpLocks/>
              </p:cNvGrpSpPr>
              <p:nvPr/>
            </p:nvGrpSpPr>
            <p:grpSpPr bwMode="auto">
              <a:xfrm>
                <a:off x="5029200" y="6019800"/>
                <a:ext cx="609600" cy="533400"/>
                <a:chOff x="3733800" y="2057400"/>
                <a:chExt cx="609600" cy="533400"/>
              </a:xfrm>
            </p:grpSpPr>
            <p:sp>
              <p:nvSpPr>
                <p:cNvPr id="50" name="Rectangle 49"/>
                <p:cNvSpPr/>
                <p:nvPr/>
              </p:nvSpPr>
              <p:spPr>
                <a:xfrm>
                  <a:off x="3730148" y="2058599"/>
                  <a:ext cx="610515" cy="53317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latin typeface="Arial" pitchFamily="34" charset="0"/>
                    <a:cs typeface="Arial" pitchFamily="34" charset="0"/>
                  </a:endParaRPr>
                </a:p>
              </p:txBody>
            </p:sp>
            <p:pic>
              <p:nvPicPr>
                <p:cNvPr id="17447" name="Picture 2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 l="7436" t="21371" r="10767" b="18790"/>
                <a:stretch>
                  <a:fillRect/>
                </a:stretch>
              </p:blipFill>
              <p:spPr bwMode="auto">
                <a:xfrm>
                  <a:off x="3770194" y="2145697"/>
                  <a:ext cx="533400" cy="3394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7443" name="Group 48"/>
              <p:cNvGrpSpPr>
                <a:grpSpLocks/>
              </p:cNvGrpSpPr>
              <p:nvPr/>
            </p:nvGrpSpPr>
            <p:grpSpPr bwMode="auto">
              <a:xfrm>
                <a:off x="5715000" y="6019800"/>
                <a:ext cx="609600" cy="533400"/>
                <a:chOff x="3733800" y="2057400"/>
                <a:chExt cx="609600" cy="5334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728425" y="2057829"/>
                  <a:ext cx="610515" cy="53317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latin typeface="Arial" pitchFamily="34" charset="0"/>
                    <a:cs typeface="Arial" pitchFamily="34" charset="0"/>
                  </a:endParaRPr>
                </a:p>
              </p:txBody>
            </p:sp>
            <p:pic>
              <p:nvPicPr>
                <p:cNvPr id="17445" name="Picture 2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 l="7436" t="21371" r="10767" b="18790"/>
                <a:stretch>
                  <a:fillRect/>
                </a:stretch>
              </p:blipFill>
              <p:spPr bwMode="auto">
                <a:xfrm>
                  <a:off x="3770194" y="2145697"/>
                  <a:ext cx="533400" cy="3394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17431" name="Group 59"/>
            <p:cNvGrpSpPr>
              <a:grpSpLocks/>
            </p:cNvGrpSpPr>
            <p:nvPr/>
          </p:nvGrpSpPr>
          <p:grpSpPr bwMode="auto">
            <a:xfrm>
              <a:off x="7772400" y="2743200"/>
              <a:ext cx="913478" cy="671654"/>
              <a:chOff x="5331492" y="2970668"/>
              <a:chExt cx="2363786" cy="1815786"/>
            </a:xfrm>
          </p:grpSpPr>
          <p:sp>
            <p:nvSpPr>
              <p:cNvPr id="56" name="Rectangle 55"/>
              <p:cNvSpPr/>
              <p:nvPr/>
            </p:nvSpPr>
            <p:spPr>
              <a:xfrm rot="840000">
                <a:off x="5331492" y="2970668"/>
                <a:ext cx="143779" cy="1261770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 rot="840000">
                <a:off x="5775149" y="3082253"/>
                <a:ext cx="143779" cy="1261770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 rot="840000">
                <a:off x="6514578" y="3266799"/>
                <a:ext cx="143779" cy="1261770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 rot="840000">
                <a:off x="7549778" y="3524303"/>
                <a:ext cx="143779" cy="1261770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1" name="Rectangle 60"/>
            <p:cNvSpPr/>
            <p:nvPr/>
          </p:nvSpPr>
          <p:spPr>
            <a:xfrm>
              <a:off x="6629400" y="1981200"/>
              <a:ext cx="2362200" cy="2057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7433" name="TextBox 61"/>
            <p:cNvSpPr txBox="1">
              <a:spLocks noChangeArrowheads="1"/>
            </p:cNvSpPr>
            <p:nvPr/>
          </p:nvSpPr>
          <p:spPr bwMode="auto">
            <a:xfrm>
              <a:off x="6705600" y="1981200"/>
              <a:ext cx="1143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>
                  <a:latin typeface="Calibri" pitchFamily="34" charset="0"/>
                </a:rPr>
                <a:t>Plan view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rot="16200000" flipV="1">
              <a:off x="8343900" y="2628900"/>
              <a:ext cx="53498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435" name="TextBox 65"/>
            <p:cNvSpPr txBox="1">
              <a:spLocks noChangeArrowheads="1"/>
            </p:cNvSpPr>
            <p:nvPr/>
          </p:nvSpPr>
          <p:spPr bwMode="auto">
            <a:xfrm>
              <a:off x="8458200" y="2057400"/>
              <a:ext cx="381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>
                  <a:latin typeface="Calibri" pitchFamily="34" charset="0"/>
                </a:rPr>
                <a:t>N</a:t>
              </a:r>
            </a:p>
          </p:txBody>
        </p:sp>
      </p:grpSp>
      <p:sp>
        <p:nvSpPr>
          <p:cNvPr id="17426" name="TextBox 67"/>
          <p:cNvSpPr txBox="1">
            <a:spLocks noChangeArrowheads="1"/>
          </p:cNvSpPr>
          <p:nvPr/>
        </p:nvSpPr>
        <p:spPr bwMode="auto">
          <a:xfrm>
            <a:off x="5562600" y="32004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&lt;1%  &lt;1%      &lt;1%     &lt;1%</a:t>
            </a:r>
          </a:p>
        </p:txBody>
      </p:sp>
      <p:sp>
        <p:nvSpPr>
          <p:cNvPr id="17427" name="TextBox 68"/>
          <p:cNvSpPr txBox="1">
            <a:spLocks noChangeArrowheads="1"/>
          </p:cNvSpPr>
          <p:nvPr/>
        </p:nvSpPr>
        <p:spPr bwMode="auto">
          <a:xfrm>
            <a:off x="5562600" y="36576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&lt;1%  &lt;1%       &lt;1%     &lt;1%</a:t>
            </a:r>
          </a:p>
        </p:txBody>
      </p:sp>
      <p:sp>
        <p:nvSpPr>
          <p:cNvPr id="17428" name="TextBox 69"/>
          <p:cNvSpPr txBox="1">
            <a:spLocks noChangeArrowheads="1"/>
          </p:cNvSpPr>
          <p:nvPr/>
        </p:nvSpPr>
        <p:spPr bwMode="auto">
          <a:xfrm>
            <a:off x="5486400" y="41910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&lt;1%    &lt;1%       &lt;1%    &lt;1%</a:t>
            </a:r>
          </a:p>
        </p:txBody>
      </p:sp>
      <p:sp>
        <p:nvSpPr>
          <p:cNvPr id="65" name="Freeform 64"/>
          <p:cNvSpPr/>
          <p:nvPr/>
        </p:nvSpPr>
        <p:spPr>
          <a:xfrm>
            <a:off x="5076825" y="2333625"/>
            <a:ext cx="3562350" cy="395288"/>
          </a:xfrm>
          <a:custGeom>
            <a:avLst/>
            <a:gdLst>
              <a:gd name="connsiteX0" fmla="*/ 0 w 3562066"/>
              <a:gd name="connsiteY0" fmla="*/ 81887 h 395785"/>
              <a:gd name="connsiteX1" fmla="*/ 423081 w 3562066"/>
              <a:gd name="connsiteY1" fmla="*/ 136478 h 395785"/>
              <a:gd name="connsiteX2" fmla="*/ 818866 w 3562066"/>
              <a:gd name="connsiteY2" fmla="*/ 81887 h 395785"/>
              <a:gd name="connsiteX3" fmla="*/ 1228299 w 3562066"/>
              <a:gd name="connsiteY3" fmla="*/ 40943 h 395785"/>
              <a:gd name="connsiteX4" fmla="*/ 1337481 w 3562066"/>
              <a:gd name="connsiteY4" fmla="*/ 95534 h 395785"/>
              <a:gd name="connsiteX5" fmla="*/ 1705970 w 3562066"/>
              <a:gd name="connsiteY5" fmla="*/ 95534 h 395785"/>
              <a:gd name="connsiteX6" fmla="*/ 1978926 w 3562066"/>
              <a:gd name="connsiteY6" fmla="*/ 0 h 395785"/>
              <a:gd name="connsiteX7" fmla="*/ 2552132 w 3562066"/>
              <a:gd name="connsiteY7" fmla="*/ 40943 h 395785"/>
              <a:gd name="connsiteX8" fmla="*/ 2961564 w 3562066"/>
              <a:gd name="connsiteY8" fmla="*/ 27296 h 395785"/>
              <a:gd name="connsiteX9" fmla="*/ 3275463 w 3562066"/>
              <a:gd name="connsiteY9" fmla="*/ 13648 h 395785"/>
              <a:gd name="connsiteX10" fmla="*/ 3562066 w 3562066"/>
              <a:gd name="connsiteY10" fmla="*/ 0 h 395785"/>
              <a:gd name="connsiteX11" fmla="*/ 3562066 w 3562066"/>
              <a:gd name="connsiteY11" fmla="*/ 368490 h 395785"/>
              <a:gd name="connsiteX12" fmla="*/ 2879678 w 3562066"/>
              <a:gd name="connsiteY12" fmla="*/ 382137 h 395785"/>
              <a:gd name="connsiteX13" fmla="*/ 2456597 w 3562066"/>
              <a:gd name="connsiteY13" fmla="*/ 368490 h 395785"/>
              <a:gd name="connsiteX14" fmla="*/ 1828800 w 3562066"/>
              <a:gd name="connsiteY14" fmla="*/ 286603 h 395785"/>
              <a:gd name="connsiteX15" fmla="*/ 1446663 w 3562066"/>
              <a:gd name="connsiteY15" fmla="*/ 354842 h 395785"/>
              <a:gd name="connsiteX16" fmla="*/ 996287 w 3562066"/>
              <a:gd name="connsiteY16" fmla="*/ 382137 h 395785"/>
              <a:gd name="connsiteX17" fmla="*/ 641445 w 3562066"/>
              <a:gd name="connsiteY17" fmla="*/ 395785 h 395785"/>
              <a:gd name="connsiteX18" fmla="*/ 218364 w 3562066"/>
              <a:gd name="connsiteY18" fmla="*/ 368490 h 395785"/>
              <a:gd name="connsiteX19" fmla="*/ 0 w 3562066"/>
              <a:gd name="connsiteY19" fmla="*/ 354842 h 395785"/>
              <a:gd name="connsiteX20" fmla="*/ 0 w 3562066"/>
              <a:gd name="connsiteY20" fmla="*/ 354842 h 39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62066" h="395785">
                <a:moveTo>
                  <a:pt x="0" y="81887"/>
                </a:moveTo>
                <a:lnTo>
                  <a:pt x="423081" y="136478"/>
                </a:lnTo>
                <a:lnTo>
                  <a:pt x="818866" y="81887"/>
                </a:lnTo>
                <a:lnTo>
                  <a:pt x="1228299" y="40943"/>
                </a:lnTo>
                <a:lnTo>
                  <a:pt x="1337481" y="95534"/>
                </a:lnTo>
                <a:lnTo>
                  <a:pt x="1705970" y="95534"/>
                </a:lnTo>
                <a:lnTo>
                  <a:pt x="1978926" y="0"/>
                </a:lnTo>
                <a:lnTo>
                  <a:pt x="2552132" y="40943"/>
                </a:lnTo>
                <a:lnTo>
                  <a:pt x="2961564" y="27296"/>
                </a:lnTo>
                <a:lnTo>
                  <a:pt x="3275463" y="13648"/>
                </a:lnTo>
                <a:lnTo>
                  <a:pt x="3562066" y="0"/>
                </a:lnTo>
                <a:lnTo>
                  <a:pt x="3562066" y="368490"/>
                </a:lnTo>
                <a:lnTo>
                  <a:pt x="2879678" y="382137"/>
                </a:lnTo>
                <a:lnTo>
                  <a:pt x="2456597" y="368490"/>
                </a:lnTo>
                <a:lnTo>
                  <a:pt x="1828800" y="286603"/>
                </a:lnTo>
                <a:lnTo>
                  <a:pt x="1446663" y="354842"/>
                </a:lnTo>
                <a:lnTo>
                  <a:pt x="996287" y="382137"/>
                </a:lnTo>
                <a:lnTo>
                  <a:pt x="641445" y="395785"/>
                </a:lnTo>
                <a:lnTo>
                  <a:pt x="218364" y="368490"/>
                </a:lnTo>
                <a:lnTo>
                  <a:pt x="0" y="354842"/>
                </a:lnTo>
                <a:lnTo>
                  <a:pt x="0" y="354842"/>
                </a:lnTo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55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/>
          <p:cNvSpPr/>
          <p:nvPr/>
        </p:nvSpPr>
        <p:spPr>
          <a:xfrm>
            <a:off x="122238" y="2319338"/>
            <a:ext cx="3644900" cy="492125"/>
          </a:xfrm>
          <a:custGeom>
            <a:avLst/>
            <a:gdLst>
              <a:gd name="connsiteX0" fmla="*/ 3616657 w 3643952"/>
              <a:gd name="connsiteY0" fmla="*/ 27296 h 491320"/>
              <a:gd name="connsiteX1" fmla="*/ 3125337 w 3643952"/>
              <a:gd name="connsiteY1" fmla="*/ 81887 h 491320"/>
              <a:gd name="connsiteX2" fmla="*/ 2947916 w 3643952"/>
              <a:gd name="connsiteY2" fmla="*/ 54591 h 491320"/>
              <a:gd name="connsiteX3" fmla="*/ 2634018 w 3643952"/>
              <a:gd name="connsiteY3" fmla="*/ 54591 h 491320"/>
              <a:gd name="connsiteX4" fmla="*/ 2347415 w 3643952"/>
              <a:gd name="connsiteY4" fmla="*/ 54591 h 491320"/>
              <a:gd name="connsiteX5" fmla="*/ 1856095 w 3643952"/>
              <a:gd name="connsiteY5" fmla="*/ 0 h 491320"/>
              <a:gd name="connsiteX6" fmla="*/ 1719618 w 3643952"/>
              <a:gd name="connsiteY6" fmla="*/ 136478 h 491320"/>
              <a:gd name="connsiteX7" fmla="*/ 1446663 w 3643952"/>
              <a:gd name="connsiteY7" fmla="*/ 136478 h 491320"/>
              <a:gd name="connsiteX8" fmla="*/ 1023582 w 3643952"/>
              <a:gd name="connsiteY8" fmla="*/ 68239 h 491320"/>
              <a:gd name="connsiteX9" fmla="*/ 736979 w 3643952"/>
              <a:gd name="connsiteY9" fmla="*/ 109182 h 491320"/>
              <a:gd name="connsiteX10" fmla="*/ 614149 w 3643952"/>
              <a:gd name="connsiteY10" fmla="*/ 81887 h 491320"/>
              <a:gd name="connsiteX11" fmla="*/ 409433 w 3643952"/>
              <a:gd name="connsiteY11" fmla="*/ 109182 h 491320"/>
              <a:gd name="connsiteX12" fmla="*/ 191069 w 3643952"/>
              <a:gd name="connsiteY12" fmla="*/ 136478 h 491320"/>
              <a:gd name="connsiteX13" fmla="*/ 13648 w 3643952"/>
              <a:gd name="connsiteY13" fmla="*/ 136478 h 491320"/>
              <a:gd name="connsiteX14" fmla="*/ 0 w 3643952"/>
              <a:gd name="connsiteY14" fmla="*/ 464024 h 491320"/>
              <a:gd name="connsiteX15" fmla="*/ 518615 w 3643952"/>
              <a:gd name="connsiteY15" fmla="*/ 491320 h 491320"/>
              <a:gd name="connsiteX16" fmla="*/ 982639 w 3643952"/>
              <a:gd name="connsiteY16" fmla="*/ 464024 h 491320"/>
              <a:gd name="connsiteX17" fmla="*/ 1596788 w 3643952"/>
              <a:gd name="connsiteY17" fmla="*/ 436729 h 491320"/>
              <a:gd name="connsiteX18" fmla="*/ 2033516 w 3643952"/>
              <a:gd name="connsiteY18" fmla="*/ 450377 h 491320"/>
              <a:gd name="connsiteX19" fmla="*/ 2497540 w 3643952"/>
              <a:gd name="connsiteY19" fmla="*/ 477672 h 491320"/>
              <a:gd name="connsiteX20" fmla="*/ 2906973 w 3643952"/>
              <a:gd name="connsiteY20" fmla="*/ 436729 h 491320"/>
              <a:gd name="connsiteX21" fmla="*/ 3493827 w 3643952"/>
              <a:gd name="connsiteY21" fmla="*/ 409433 h 491320"/>
              <a:gd name="connsiteX22" fmla="*/ 3643952 w 3643952"/>
              <a:gd name="connsiteY22" fmla="*/ 313899 h 491320"/>
              <a:gd name="connsiteX23" fmla="*/ 3643952 w 3643952"/>
              <a:gd name="connsiteY23" fmla="*/ 300251 h 491320"/>
              <a:gd name="connsiteX24" fmla="*/ 3643952 w 3643952"/>
              <a:gd name="connsiteY24" fmla="*/ 300251 h 49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43952" h="491320">
                <a:moveTo>
                  <a:pt x="3616657" y="27296"/>
                </a:moveTo>
                <a:lnTo>
                  <a:pt x="3125337" y="81887"/>
                </a:lnTo>
                <a:lnTo>
                  <a:pt x="2947916" y="54591"/>
                </a:lnTo>
                <a:lnTo>
                  <a:pt x="2634018" y="54591"/>
                </a:lnTo>
                <a:lnTo>
                  <a:pt x="2347415" y="54591"/>
                </a:lnTo>
                <a:lnTo>
                  <a:pt x="1856095" y="0"/>
                </a:lnTo>
                <a:lnTo>
                  <a:pt x="1719618" y="136478"/>
                </a:lnTo>
                <a:lnTo>
                  <a:pt x="1446663" y="136478"/>
                </a:lnTo>
                <a:lnTo>
                  <a:pt x="1023582" y="68239"/>
                </a:lnTo>
                <a:lnTo>
                  <a:pt x="736979" y="109182"/>
                </a:lnTo>
                <a:lnTo>
                  <a:pt x="614149" y="81887"/>
                </a:lnTo>
                <a:lnTo>
                  <a:pt x="409433" y="109182"/>
                </a:lnTo>
                <a:lnTo>
                  <a:pt x="191069" y="136478"/>
                </a:lnTo>
                <a:lnTo>
                  <a:pt x="13648" y="136478"/>
                </a:lnTo>
                <a:lnTo>
                  <a:pt x="0" y="464024"/>
                </a:lnTo>
                <a:lnTo>
                  <a:pt x="518615" y="491320"/>
                </a:lnTo>
                <a:lnTo>
                  <a:pt x="982639" y="464024"/>
                </a:lnTo>
                <a:lnTo>
                  <a:pt x="1596788" y="436729"/>
                </a:lnTo>
                <a:lnTo>
                  <a:pt x="2033516" y="450377"/>
                </a:lnTo>
                <a:lnTo>
                  <a:pt x="2497540" y="477672"/>
                </a:lnTo>
                <a:lnTo>
                  <a:pt x="2906973" y="436729"/>
                </a:lnTo>
                <a:lnTo>
                  <a:pt x="3493827" y="409433"/>
                </a:lnTo>
                <a:lnTo>
                  <a:pt x="3643952" y="313899"/>
                </a:lnTo>
                <a:lnTo>
                  <a:pt x="3643952" y="300251"/>
                </a:lnTo>
                <a:lnTo>
                  <a:pt x="3643952" y="300251"/>
                </a:lnTo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8" name="Freeform 67"/>
          <p:cNvSpPr/>
          <p:nvPr/>
        </p:nvSpPr>
        <p:spPr>
          <a:xfrm>
            <a:off x="6537325" y="3098800"/>
            <a:ext cx="1392238" cy="1146175"/>
          </a:xfrm>
          <a:custGeom>
            <a:avLst/>
            <a:gdLst>
              <a:gd name="connsiteX0" fmla="*/ 846161 w 1392071"/>
              <a:gd name="connsiteY0" fmla="*/ 0 h 1146412"/>
              <a:gd name="connsiteX1" fmla="*/ 682388 w 1392071"/>
              <a:gd name="connsiteY1" fmla="*/ 177421 h 1146412"/>
              <a:gd name="connsiteX2" fmla="*/ 504967 w 1392071"/>
              <a:gd name="connsiteY2" fmla="*/ 464024 h 1146412"/>
              <a:gd name="connsiteX3" fmla="*/ 313898 w 1392071"/>
              <a:gd name="connsiteY3" fmla="*/ 750627 h 1146412"/>
              <a:gd name="connsiteX4" fmla="*/ 218364 w 1392071"/>
              <a:gd name="connsiteY4" fmla="*/ 941695 h 1146412"/>
              <a:gd name="connsiteX5" fmla="*/ 0 w 1392071"/>
              <a:gd name="connsiteY5" fmla="*/ 1146412 h 1146412"/>
              <a:gd name="connsiteX6" fmla="*/ 1364776 w 1392071"/>
              <a:gd name="connsiteY6" fmla="*/ 1132764 h 1146412"/>
              <a:gd name="connsiteX7" fmla="*/ 1392071 w 1392071"/>
              <a:gd name="connsiteY7" fmla="*/ 818865 h 1146412"/>
              <a:gd name="connsiteX8" fmla="*/ 1378423 w 1392071"/>
              <a:gd name="connsiteY8" fmla="*/ 518615 h 1146412"/>
              <a:gd name="connsiteX9" fmla="*/ 1364776 w 1392071"/>
              <a:gd name="connsiteY9" fmla="*/ 218364 h 1146412"/>
              <a:gd name="connsiteX10" fmla="*/ 1310185 w 1392071"/>
              <a:gd name="connsiteY10" fmla="*/ 95534 h 114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2071" h="1146412">
                <a:moveTo>
                  <a:pt x="846161" y="0"/>
                </a:moveTo>
                <a:lnTo>
                  <a:pt x="682388" y="177421"/>
                </a:lnTo>
                <a:lnTo>
                  <a:pt x="504967" y="464024"/>
                </a:lnTo>
                <a:lnTo>
                  <a:pt x="313898" y="750627"/>
                </a:lnTo>
                <a:lnTo>
                  <a:pt x="218364" y="941695"/>
                </a:lnTo>
                <a:lnTo>
                  <a:pt x="0" y="1146412"/>
                </a:lnTo>
                <a:lnTo>
                  <a:pt x="1364776" y="1132764"/>
                </a:lnTo>
                <a:lnTo>
                  <a:pt x="1392071" y="818865"/>
                </a:lnTo>
                <a:lnTo>
                  <a:pt x="1378423" y="518615"/>
                </a:lnTo>
                <a:lnTo>
                  <a:pt x="1364776" y="218364"/>
                </a:lnTo>
                <a:lnTo>
                  <a:pt x="1310185" y="95534"/>
                </a:lnTo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152400" y="2209800"/>
            <a:ext cx="3575050" cy="225425"/>
          </a:xfrm>
          <a:custGeom>
            <a:avLst/>
            <a:gdLst>
              <a:gd name="connsiteX0" fmla="*/ 0 w 3575714"/>
              <a:gd name="connsiteY0" fmla="*/ 134203 h 225187"/>
              <a:gd name="connsiteX1" fmla="*/ 191069 w 3575714"/>
              <a:gd name="connsiteY1" fmla="*/ 175146 h 225187"/>
              <a:gd name="connsiteX2" fmla="*/ 368490 w 3575714"/>
              <a:gd name="connsiteY2" fmla="*/ 216089 h 225187"/>
              <a:gd name="connsiteX3" fmla="*/ 573206 w 3575714"/>
              <a:gd name="connsiteY3" fmla="*/ 120555 h 225187"/>
              <a:gd name="connsiteX4" fmla="*/ 600502 w 3575714"/>
              <a:gd name="connsiteY4" fmla="*/ 147851 h 225187"/>
              <a:gd name="connsiteX5" fmla="*/ 846161 w 3575714"/>
              <a:gd name="connsiteY5" fmla="*/ 202442 h 225187"/>
              <a:gd name="connsiteX6" fmla="*/ 1009934 w 3575714"/>
              <a:gd name="connsiteY6" fmla="*/ 93260 h 225187"/>
              <a:gd name="connsiteX7" fmla="*/ 1037230 w 3575714"/>
              <a:gd name="connsiteY7" fmla="*/ 120555 h 225187"/>
              <a:gd name="connsiteX8" fmla="*/ 1241946 w 3575714"/>
              <a:gd name="connsiteY8" fmla="*/ 161498 h 225187"/>
              <a:gd name="connsiteX9" fmla="*/ 1351128 w 3575714"/>
              <a:gd name="connsiteY9" fmla="*/ 134203 h 225187"/>
              <a:gd name="connsiteX10" fmla="*/ 1637731 w 3575714"/>
              <a:gd name="connsiteY10" fmla="*/ 216089 h 225187"/>
              <a:gd name="connsiteX11" fmla="*/ 1719618 w 3575714"/>
              <a:gd name="connsiteY11" fmla="*/ 106907 h 225187"/>
              <a:gd name="connsiteX12" fmla="*/ 1856096 w 3575714"/>
              <a:gd name="connsiteY12" fmla="*/ 65964 h 225187"/>
              <a:gd name="connsiteX13" fmla="*/ 2047164 w 3575714"/>
              <a:gd name="connsiteY13" fmla="*/ 120555 h 225187"/>
              <a:gd name="connsiteX14" fmla="*/ 2292824 w 3575714"/>
              <a:gd name="connsiteY14" fmla="*/ 147851 h 225187"/>
              <a:gd name="connsiteX15" fmla="*/ 2511188 w 3575714"/>
              <a:gd name="connsiteY15" fmla="*/ 93260 h 225187"/>
              <a:gd name="connsiteX16" fmla="*/ 2674961 w 3575714"/>
              <a:gd name="connsiteY16" fmla="*/ 93260 h 225187"/>
              <a:gd name="connsiteX17" fmla="*/ 2797791 w 3575714"/>
              <a:gd name="connsiteY17" fmla="*/ 147851 h 225187"/>
              <a:gd name="connsiteX18" fmla="*/ 2975212 w 3575714"/>
              <a:gd name="connsiteY18" fmla="*/ 120555 h 225187"/>
              <a:gd name="connsiteX19" fmla="*/ 3111690 w 3575714"/>
              <a:gd name="connsiteY19" fmla="*/ 11373 h 225187"/>
              <a:gd name="connsiteX20" fmla="*/ 3166281 w 3575714"/>
              <a:gd name="connsiteY20" fmla="*/ 52316 h 225187"/>
              <a:gd name="connsiteX21" fmla="*/ 3357349 w 3575714"/>
              <a:gd name="connsiteY21" fmla="*/ 120555 h 225187"/>
              <a:gd name="connsiteX22" fmla="*/ 3452884 w 3575714"/>
              <a:gd name="connsiteY22" fmla="*/ 120555 h 225187"/>
              <a:gd name="connsiteX23" fmla="*/ 3575714 w 3575714"/>
              <a:gd name="connsiteY23" fmla="*/ 106907 h 22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75714" h="225187">
                <a:moveTo>
                  <a:pt x="0" y="134203"/>
                </a:moveTo>
                <a:lnTo>
                  <a:pt x="191069" y="175146"/>
                </a:lnTo>
                <a:cubicBezTo>
                  <a:pt x="252484" y="188794"/>
                  <a:pt x="304801" y="225187"/>
                  <a:pt x="368490" y="216089"/>
                </a:cubicBezTo>
                <a:cubicBezTo>
                  <a:pt x="432179" y="206991"/>
                  <a:pt x="534537" y="131928"/>
                  <a:pt x="573206" y="120555"/>
                </a:cubicBezTo>
                <a:cubicBezTo>
                  <a:pt x="611875" y="109182"/>
                  <a:pt x="555010" y="134203"/>
                  <a:pt x="600502" y="147851"/>
                </a:cubicBezTo>
                <a:cubicBezTo>
                  <a:pt x="645994" y="161499"/>
                  <a:pt x="777922" y="211540"/>
                  <a:pt x="846161" y="202442"/>
                </a:cubicBezTo>
                <a:cubicBezTo>
                  <a:pt x="914400" y="193344"/>
                  <a:pt x="978089" y="106908"/>
                  <a:pt x="1009934" y="93260"/>
                </a:cubicBezTo>
                <a:cubicBezTo>
                  <a:pt x="1041779" y="79612"/>
                  <a:pt x="998561" y="109182"/>
                  <a:pt x="1037230" y="120555"/>
                </a:cubicBezTo>
                <a:cubicBezTo>
                  <a:pt x="1075899" y="131928"/>
                  <a:pt x="1189630" y="159223"/>
                  <a:pt x="1241946" y="161498"/>
                </a:cubicBezTo>
                <a:cubicBezTo>
                  <a:pt x="1294262" y="163773"/>
                  <a:pt x="1285164" y="125105"/>
                  <a:pt x="1351128" y="134203"/>
                </a:cubicBezTo>
                <a:cubicBezTo>
                  <a:pt x="1417092" y="143301"/>
                  <a:pt x="1576316" y="220638"/>
                  <a:pt x="1637731" y="216089"/>
                </a:cubicBezTo>
                <a:cubicBezTo>
                  <a:pt x="1699146" y="211540"/>
                  <a:pt x="1683224" y="131928"/>
                  <a:pt x="1719618" y="106907"/>
                </a:cubicBezTo>
                <a:cubicBezTo>
                  <a:pt x="1756012" y="81886"/>
                  <a:pt x="1801505" y="63689"/>
                  <a:pt x="1856096" y="65964"/>
                </a:cubicBezTo>
                <a:cubicBezTo>
                  <a:pt x="1910687" y="68239"/>
                  <a:pt x="1974376" y="106907"/>
                  <a:pt x="2047164" y="120555"/>
                </a:cubicBezTo>
                <a:cubicBezTo>
                  <a:pt x="2119952" y="134203"/>
                  <a:pt x="2215487" y="152400"/>
                  <a:pt x="2292824" y="147851"/>
                </a:cubicBezTo>
                <a:cubicBezTo>
                  <a:pt x="2370161" y="143302"/>
                  <a:pt x="2447499" y="102358"/>
                  <a:pt x="2511188" y="93260"/>
                </a:cubicBezTo>
                <a:cubicBezTo>
                  <a:pt x="2574877" y="84162"/>
                  <a:pt x="2627194" y="84162"/>
                  <a:pt x="2674961" y="93260"/>
                </a:cubicBezTo>
                <a:cubicBezTo>
                  <a:pt x="2722728" y="102358"/>
                  <a:pt x="2747749" y="143302"/>
                  <a:pt x="2797791" y="147851"/>
                </a:cubicBezTo>
                <a:cubicBezTo>
                  <a:pt x="2847833" y="152400"/>
                  <a:pt x="2922896" y="143301"/>
                  <a:pt x="2975212" y="120555"/>
                </a:cubicBezTo>
                <a:cubicBezTo>
                  <a:pt x="3027528" y="97809"/>
                  <a:pt x="3079845" y="22746"/>
                  <a:pt x="3111690" y="11373"/>
                </a:cubicBezTo>
                <a:cubicBezTo>
                  <a:pt x="3143535" y="0"/>
                  <a:pt x="3125338" y="34119"/>
                  <a:pt x="3166281" y="52316"/>
                </a:cubicBezTo>
                <a:cubicBezTo>
                  <a:pt x="3207224" y="70513"/>
                  <a:pt x="3309582" y="109182"/>
                  <a:pt x="3357349" y="120555"/>
                </a:cubicBezTo>
                <a:cubicBezTo>
                  <a:pt x="3405116" y="131928"/>
                  <a:pt x="3416490" y="122830"/>
                  <a:pt x="3452884" y="120555"/>
                </a:cubicBezTo>
                <a:cubicBezTo>
                  <a:pt x="3489278" y="118280"/>
                  <a:pt x="3532496" y="112593"/>
                  <a:pt x="3575714" y="106907"/>
                </a:cubicBezTo>
              </a:path>
            </a:pathLst>
          </a:cu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0480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08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457200" y="4953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Distance from cage edge (m)</a:t>
            </a:r>
          </a:p>
        </p:txBody>
      </p:sp>
      <p:sp>
        <p:nvSpPr>
          <p:cNvPr id="18441" name="TextBox 10"/>
          <p:cNvSpPr txBox="1">
            <a:spLocks noChangeArrowheads="1"/>
          </p:cNvSpPr>
          <p:nvPr/>
        </p:nvSpPr>
        <p:spPr bwMode="auto">
          <a:xfrm>
            <a:off x="0" y="46482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25 m	      10 m	       5 m   3m        0 m	</a:t>
            </a:r>
          </a:p>
        </p:txBody>
      </p:sp>
      <p:sp>
        <p:nvSpPr>
          <p:cNvPr id="18442" name="TextBox 22"/>
          <p:cNvSpPr txBox="1">
            <a:spLocks noChangeArrowheads="1"/>
          </p:cNvSpPr>
          <p:nvPr/>
        </p:nvSpPr>
        <p:spPr bwMode="auto">
          <a:xfrm>
            <a:off x="533400" y="23622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9%            18% 26%         32%</a:t>
            </a:r>
          </a:p>
        </p:txBody>
      </p:sp>
      <p:sp>
        <p:nvSpPr>
          <p:cNvPr id="18443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8610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/>
              <a:t>IMTA scenario 3 (Panabo) – plume from cages reaching </a:t>
            </a:r>
            <a:r>
              <a:rPr lang="en-GB" sz="2800" u="sng"/>
              <a:t>seaweed culture</a:t>
            </a:r>
            <a:r>
              <a:rPr lang="en-GB" sz="2800"/>
              <a:t> at different depths</a:t>
            </a:r>
          </a:p>
        </p:txBody>
      </p:sp>
      <p:sp>
        <p:nvSpPr>
          <p:cNvPr id="18444" name="TextBox 25"/>
          <p:cNvSpPr txBox="1">
            <a:spLocks noChangeArrowheads="1"/>
          </p:cNvSpPr>
          <p:nvPr/>
        </p:nvSpPr>
        <p:spPr bwMode="auto">
          <a:xfrm>
            <a:off x="228600" y="5486400"/>
            <a:ext cx="8686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More of the plume intersects seaweed culture to the south of the cages as this is the direction of the residual current</a:t>
            </a:r>
          </a:p>
          <a:p>
            <a:endParaRPr lang="en-GB"/>
          </a:p>
          <a:p>
            <a:r>
              <a:rPr lang="en-GB"/>
              <a:t>Net depth is important when considering optimum depth of seaweed culture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52400" y="4572000"/>
            <a:ext cx="5562600" cy="762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18446" name="Group 54"/>
          <p:cNvGrpSpPr>
            <a:grpSpLocks/>
          </p:cNvGrpSpPr>
          <p:nvPr/>
        </p:nvGrpSpPr>
        <p:grpSpPr bwMode="auto">
          <a:xfrm>
            <a:off x="3733800" y="2057400"/>
            <a:ext cx="1295400" cy="533400"/>
            <a:chOff x="3733800" y="2057400"/>
            <a:chExt cx="1295400" cy="533400"/>
          </a:xfrm>
        </p:grpSpPr>
        <p:sp>
          <p:nvSpPr>
            <p:cNvPr id="29" name="Rectangle 28"/>
            <p:cNvSpPr/>
            <p:nvPr/>
          </p:nvSpPr>
          <p:spPr>
            <a:xfrm>
              <a:off x="3733800" y="2057400"/>
              <a:ext cx="609600" cy="533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419600" y="2057400"/>
              <a:ext cx="609600" cy="533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8477" name="Picture 2"/>
            <p:cNvPicPr>
              <a:picLocks noChangeAspect="1" noChangeArrowheads="1"/>
            </p:cNvPicPr>
            <p:nvPr/>
          </p:nvPicPr>
          <p:blipFill>
            <a:blip r:embed="rId5"/>
            <a:srcRect l="7436" t="21371" r="10767" b="18790"/>
            <a:stretch>
              <a:fillRect/>
            </a:stretch>
          </p:blipFill>
          <p:spPr bwMode="auto">
            <a:xfrm>
              <a:off x="3810000" y="2209800"/>
              <a:ext cx="478970" cy="304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78" name="Picture 2"/>
            <p:cNvPicPr>
              <a:picLocks noChangeAspect="1" noChangeArrowheads="1"/>
            </p:cNvPicPr>
            <p:nvPr/>
          </p:nvPicPr>
          <p:blipFill>
            <a:blip r:embed="rId5"/>
            <a:srcRect l="7436" t="21371" r="10767" b="18790"/>
            <a:stretch>
              <a:fillRect/>
            </a:stretch>
          </p:blipFill>
          <p:spPr bwMode="auto">
            <a:xfrm>
              <a:off x="4495800" y="2209800"/>
              <a:ext cx="47897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47" name="TextBox 32"/>
          <p:cNvSpPr txBox="1">
            <a:spLocks noChangeArrowheads="1"/>
          </p:cNvSpPr>
          <p:nvPr/>
        </p:nvSpPr>
        <p:spPr bwMode="auto">
          <a:xfrm>
            <a:off x="5105400" y="2286000"/>
            <a:ext cx="10668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500"/>
              </a:lnSpc>
            </a:pPr>
            <a:r>
              <a:rPr lang="en-GB" sz="1400"/>
              <a:t>0-3m</a:t>
            </a:r>
          </a:p>
          <a:p>
            <a:pPr>
              <a:lnSpc>
                <a:spcPts val="3500"/>
              </a:lnSpc>
            </a:pPr>
            <a:r>
              <a:rPr lang="en-GB" sz="1400"/>
              <a:t>3-6m</a:t>
            </a:r>
          </a:p>
          <a:p>
            <a:pPr>
              <a:lnSpc>
                <a:spcPts val="3500"/>
              </a:lnSpc>
            </a:pPr>
            <a:r>
              <a:rPr lang="en-GB" sz="1400"/>
              <a:t>6-9m</a:t>
            </a:r>
          </a:p>
          <a:p>
            <a:pPr>
              <a:lnSpc>
                <a:spcPts val="3500"/>
              </a:lnSpc>
            </a:pPr>
            <a:r>
              <a:rPr lang="en-GB" sz="1400"/>
              <a:t>9-12m</a:t>
            </a:r>
          </a:p>
          <a:p>
            <a:pPr>
              <a:lnSpc>
                <a:spcPts val="3500"/>
              </a:lnSpc>
            </a:pPr>
            <a:r>
              <a:rPr lang="en-GB" sz="1400"/>
              <a:t>12-15m</a:t>
            </a:r>
          </a:p>
        </p:txBody>
      </p:sp>
      <p:sp>
        <p:nvSpPr>
          <p:cNvPr id="18448" name="TextBox 33"/>
          <p:cNvSpPr txBox="1">
            <a:spLocks noChangeArrowheads="1"/>
          </p:cNvSpPr>
          <p:nvPr/>
        </p:nvSpPr>
        <p:spPr bwMode="auto">
          <a:xfrm>
            <a:off x="533400" y="28194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2%            3%   3%           3%</a:t>
            </a:r>
          </a:p>
        </p:txBody>
      </p:sp>
      <p:sp>
        <p:nvSpPr>
          <p:cNvPr id="18449" name="TextBox 34"/>
          <p:cNvSpPr txBox="1">
            <a:spLocks noChangeArrowheads="1"/>
          </p:cNvSpPr>
          <p:nvPr/>
        </p:nvSpPr>
        <p:spPr bwMode="auto">
          <a:xfrm>
            <a:off x="533400" y="32766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&lt;1%          &lt;1% &lt;1%         &lt;1%</a:t>
            </a:r>
          </a:p>
        </p:txBody>
      </p:sp>
      <p:sp>
        <p:nvSpPr>
          <p:cNvPr id="18450" name="TextBox 35"/>
          <p:cNvSpPr txBox="1">
            <a:spLocks noChangeArrowheads="1"/>
          </p:cNvSpPr>
          <p:nvPr/>
        </p:nvSpPr>
        <p:spPr bwMode="auto">
          <a:xfrm>
            <a:off x="533400" y="38100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&lt;1%          &lt;1%&lt;1%          &lt;1%</a:t>
            </a:r>
          </a:p>
        </p:txBody>
      </p:sp>
      <p:sp>
        <p:nvSpPr>
          <p:cNvPr id="18451" name="TextBox 36"/>
          <p:cNvSpPr txBox="1">
            <a:spLocks noChangeArrowheads="1"/>
          </p:cNvSpPr>
          <p:nvPr/>
        </p:nvSpPr>
        <p:spPr bwMode="auto">
          <a:xfrm>
            <a:off x="533400" y="42672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&lt;1%          &lt;1% &lt;1%         &lt;1%</a:t>
            </a:r>
          </a:p>
        </p:txBody>
      </p:sp>
      <p:grpSp>
        <p:nvGrpSpPr>
          <p:cNvPr id="18452" name="Group 42"/>
          <p:cNvGrpSpPr>
            <a:grpSpLocks/>
          </p:cNvGrpSpPr>
          <p:nvPr/>
        </p:nvGrpSpPr>
        <p:grpSpPr bwMode="auto">
          <a:xfrm rot="878108">
            <a:off x="7445375" y="2643188"/>
            <a:ext cx="477838" cy="490537"/>
            <a:chOff x="5029200" y="5410200"/>
            <a:chExt cx="1295400" cy="1143000"/>
          </a:xfrm>
        </p:grpSpPr>
        <p:grpSp>
          <p:nvGrpSpPr>
            <p:cNvPr id="18463" name="Group 39"/>
            <p:cNvGrpSpPr>
              <a:grpSpLocks/>
            </p:cNvGrpSpPr>
            <p:nvPr/>
          </p:nvGrpSpPr>
          <p:grpSpPr bwMode="auto">
            <a:xfrm>
              <a:off x="5029200" y="5410200"/>
              <a:ext cx="609600" cy="533400"/>
              <a:chOff x="3733800" y="2057400"/>
              <a:chExt cx="609600" cy="533400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3731393" y="2055684"/>
                <a:ext cx="611118" cy="53266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8474" name="Picture 2"/>
              <p:cNvPicPr>
                <a:picLocks noChangeAspect="1" noChangeArrowheads="1"/>
              </p:cNvPicPr>
              <p:nvPr/>
            </p:nvPicPr>
            <p:blipFill>
              <a:blip r:embed="rId6"/>
              <a:srcRect l="7436" t="21371" r="10767" b="18790"/>
              <a:stretch>
                <a:fillRect/>
              </a:stretch>
            </p:blipFill>
            <p:spPr bwMode="auto">
              <a:xfrm>
                <a:off x="3770194" y="2145697"/>
                <a:ext cx="533400" cy="339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8464" name="Group 42"/>
            <p:cNvGrpSpPr>
              <a:grpSpLocks/>
            </p:cNvGrpSpPr>
            <p:nvPr/>
          </p:nvGrpSpPr>
          <p:grpSpPr bwMode="auto">
            <a:xfrm>
              <a:off x="5715000" y="5410200"/>
              <a:ext cx="609600" cy="533400"/>
              <a:chOff x="3733800" y="2057400"/>
              <a:chExt cx="609600" cy="533400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3730347" y="2054915"/>
                <a:ext cx="611118" cy="53266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8472" name="Picture 2"/>
              <p:cNvPicPr>
                <a:picLocks noChangeAspect="1" noChangeArrowheads="1"/>
              </p:cNvPicPr>
              <p:nvPr/>
            </p:nvPicPr>
            <p:blipFill>
              <a:blip r:embed="rId6"/>
              <a:srcRect l="7436" t="21371" r="10767" b="18790"/>
              <a:stretch>
                <a:fillRect/>
              </a:stretch>
            </p:blipFill>
            <p:spPr bwMode="auto">
              <a:xfrm>
                <a:off x="3770194" y="2145697"/>
                <a:ext cx="533400" cy="339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8465" name="Group 45"/>
            <p:cNvGrpSpPr>
              <a:grpSpLocks/>
            </p:cNvGrpSpPr>
            <p:nvPr/>
          </p:nvGrpSpPr>
          <p:grpSpPr bwMode="auto">
            <a:xfrm>
              <a:off x="5029200" y="6019800"/>
              <a:ext cx="609600" cy="533400"/>
              <a:chOff x="3733800" y="2057400"/>
              <a:chExt cx="609600" cy="533400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3730485" y="2057980"/>
                <a:ext cx="611118" cy="53266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8470" name="Picture 2"/>
              <p:cNvPicPr>
                <a:picLocks noChangeAspect="1" noChangeArrowheads="1"/>
              </p:cNvPicPr>
              <p:nvPr/>
            </p:nvPicPr>
            <p:blipFill>
              <a:blip r:embed="rId6"/>
              <a:srcRect l="7436" t="21371" r="10767" b="18790"/>
              <a:stretch>
                <a:fillRect/>
              </a:stretch>
            </p:blipFill>
            <p:spPr bwMode="auto">
              <a:xfrm>
                <a:off x="3770194" y="2145697"/>
                <a:ext cx="533400" cy="339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8466" name="Group 48"/>
            <p:cNvGrpSpPr>
              <a:grpSpLocks/>
            </p:cNvGrpSpPr>
            <p:nvPr/>
          </p:nvGrpSpPr>
          <p:grpSpPr bwMode="auto">
            <a:xfrm>
              <a:off x="5715000" y="6019800"/>
              <a:ext cx="609600" cy="533400"/>
              <a:chOff x="3733800" y="2057400"/>
              <a:chExt cx="609600" cy="533400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3729439" y="2057211"/>
                <a:ext cx="611118" cy="53266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8468" name="Picture 2"/>
              <p:cNvPicPr>
                <a:picLocks noChangeAspect="1" noChangeArrowheads="1"/>
              </p:cNvPicPr>
              <p:nvPr/>
            </p:nvPicPr>
            <p:blipFill>
              <a:blip r:embed="rId6"/>
              <a:srcRect l="7436" t="21371" r="10767" b="18790"/>
              <a:stretch>
                <a:fillRect/>
              </a:stretch>
            </p:blipFill>
            <p:spPr bwMode="auto">
              <a:xfrm>
                <a:off x="3770194" y="2145697"/>
                <a:ext cx="533400" cy="339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8453" name="Group 59"/>
          <p:cNvGrpSpPr>
            <a:grpSpLocks/>
          </p:cNvGrpSpPr>
          <p:nvPr/>
        </p:nvGrpSpPr>
        <p:grpSpPr bwMode="auto">
          <a:xfrm rot="5605665">
            <a:off x="6992144" y="3340894"/>
            <a:ext cx="914400" cy="671512"/>
            <a:chOff x="5331492" y="2970668"/>
            <a:chExt cx="2363786" cy="1815786"/>
          </a:xfrm>
        </p:grpSpPr>
        <p:sp>
          <p:nvSpPr>
            <p:cNvPr id="50" name="Rectangle 49"/>
            <p:cNvSpPr/>
            <p:nvPr/>
          </p:nvSpPr>
          <p:spPr>
            <a:xfrm rot="840000">
              <a:off x="5329861" y="2966587"/>
              <a:ext cx="147737" cy="1262037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 rot="840000">
              <a:off x="5772183" y="3080786"/>
              <a:ext cx="147737" cy="1262037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 rot="840000">
              <a:off x="6510506" y="3266746"/>
              <a:ext cx="147737" cy="1262037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 rot="840000">
              <a:off x="7544829" y="3524466"/>
              <a:ext cx="147737" cy="1262037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6248400" y="2209800"/>
            <a:ext cx="2362200" cy="2057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455" name="TextBox 46"/>
          <p:cNvSpPr txBox="1">
            <a:spLocks noChangeArrowheads="1"/>
          </p:cNvSpPr>
          <p:nvPr/>
        </p:nvSpPr>
        <p:spPr bwMode="auto">
          <a:xfrm>
            <a:off x="6324600" y="2209800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Plan view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rot="16200000" flipV="1">
            <a:off x="7962900" y="2857500"/>
            <a:ext cx="5349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457" name="TextBox 48"/>
          <p:cNvSpPr txBox="1">
            <a:spLocks noChangeArrowheads="1"/>
          </p:cNvSpPr>
          <p:nvPr/>
        </p:nvSpPr>
        <p:spPr bwMode="auto">
          <a:xfrm>
            <a:off x="8077200" y="2286000"/>
            <a:ext cx="38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N</a:t>
            </a:r>
          </a:p>
        </p:txBody>
      </p:sp>
      <p:sp>
        <p:nvSpPr>
          <p:cNvPr id="18458" name="TextBox 65"/>
          <p:cNvSpPr txBox="1">
            <a:spLocks noChangeArrowheads="1"/>
          </p:cNvSpPr>
          <p:nvPr/>
        </p:nvSpPr>
        <p:spPr bwMode="auto">
          <a:xfrm>
            <a:off x="685800" y="1447800"/>
            <a:ext cx="7620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% of plume intersecting seaweed culture to the SOUTH of the cages</a:t>
            </a:r>
          </a:p>
        </p:txBody>
      </p:sp>
    </p:spTree>
    <p:extLst>
      <p:ext uri="{BB962C8B-B14F-4D97-AF65-F5344CB8AC3E}">
        <p14:creationId xmlns:p14="http://schemas.microsoft.com/office/powerpoint/2010/main" val="402533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71"/>
          <p:cNvSpPr/>
          <p:nvPr/>
        </p:nvSpPr>
        <p:spPr>
          <a:xfrm>
            <a:off x="53975" y="2374900"/>
            <a:ext cx="3794125" cy="1419225"/>
          </a:xfrm>
          <a:custGeom>
            <a:avLst/>
            <a:gdLst>
              <a:gd name="connsiteX0" fmla="*/ 3794078 w 3794078"/>
              <a:gd name="connsiteY0" fmla="*/ 0 h 1419368"/>
              <a:gd name="connsiteX1" fmla="*/ 3234519 w 3794078"/>
              <a:gd name="connsiteY1" fmla="*/ 0 h 1419368"/>
              <a:gd name="connsiteX2" fmla="*/ 2893325 w 3794078"/>
              <a:gd name="connsiteY2" fmla="*/ 40944 h 1419368"/>
              <a:gd name="connsiteX3" fmla="*/ 2524836 w 3794078"/>
              <a:gd name="connsiteY3" fmla="*/ 0 h 1419368"/>
              <a:gd name="connsiteX4" fmla="*/ 2279176 w 3794078"/>
              <a:gd name="connsiteY4" fmla="*/ 13648 h 1419368"/>
              <a:gd name="connsiteX5" fmla="*/ 2142699 w 3794078"/>
              <a:gd name="connsiteY5" fmla="*/ 27296 h 1419368"/>
              <a:gd name="connsiteX6" fmla="*/ 1569493 w 3794078"/>
              <a:gd name="connsiteY6" fmla="*/ 81887 h 1419368"/>
              <a:gd name="connsiteX7" fmla="*/ 859809 w 3794078"/>
              <a:gd name="connsiteY7" fmla="*/ 68239 h 1419368"/>
              <a:gd name="connsiteX8" fmla="*/ 573206 w 3794078"/>
              <a:gd name="connsiteY8" fmla="*/ 40944 h 1419368"/>
              <a:gd name="connsiteX9" fmla="*/ 395785 w 3794078"/>
              <a:gd name="connsiteY9" fmla="*/ 136478 h 1419368"/>
              <a:gd name="connsiteX10" fmla="*/ 0 w 3794078"/>
              <a:gd name="connsiteY10" fmla="*/ 54591 h 1419368"/>
              <a:gd name="connsiteX11" fmla="*/ 0 w 3794078"/>
              <a:gd name="connsiteY11" fmla="*/ 1419368 h 1419368"/>
              <a:gd name="connsiteX12" fmla="*/ 805218 w 3794078"/>
              <a:gd name="connsiteY12" fmla="*/ 1364777 h 1419368"/>
              <a:gd name="connsiteX13" fmla="*/ 1897039 w 3794078"/>
              <a:gd name="connsiteY13" fmla="*/ 1323833 h 1419368"/>
              <a:gd name="connsiteX14" fmla="*/ 2019869 w 3794078"/>
              <a:gd name="connsiteY14" fmla="*/ 1323833 h 1419368"/>
              <a:gd name="connsiteX15" fmla="*/ 3002508 w 3794078"/>
              <a:gd name="connsiteY15" fmla="*/ 1255594 h 1419368"/>
              <a:gd name="connsiteX16" fmla="*/ 3794078 w 3794078"/>
              <a:gd name="connsiteY16" fmla="*/ 1187356 h 141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94078" h="1419368">
                <a:moveTo>
                  <a:pt x="3794078" y="0"/>
                </a:moveTo>
                <a:lnTo>
                  <a:pt x="3234519" y="0"/>
                </a:lnTo>
                <a:lnTo>
                  <a:pt x="2893325" y="40944"/>
                </a:lnTo>
                <a:lnTo>
                  <a:pt x="2524836" y="0"/>
                </a:lnTo>
                <a:lnTo>
                  <a:pt x="2279176" y="13648"/>
                </a:lnTo>
                <a:lnTo>
                  <a:pt x="2142699" y="27296"/>
                </a:lnTo>
                <a:lnTo>
                  <a:pt x="1569493" y="81887"/>
                </a:lnTo>
                <a:lnTo>
                  <a:pt x="859809" y="68239"/>
                </a:lnTo>
                <a:lnTo>
                  <a:pt x="573206" y="40944"/>
                </a:lnTo>
                <a:lnTo>
                  <a:pt x="395785" y="136478"/>
                </a:lnTo>
                <a:lnTo>
                  <a:pt x="0" y="54591"/>
                </a:lnTo>
                <a:lnTo>
                  <a:pt x="0" y="1419368"/>
                </a:lnTo>
                <a:lnTo>
                  <a:pt x="805218" y="1364777"/>
                </a:lnTo>
                <a:lnTo>
                  <a:pt x="1897039" y="1323833"/>
                </a:lnTo>
                <a:lnTo>
                  <a:pt x="2019869" y="1323833"/>
                </a:lnTo>
                <a:lnTo>
                  <a:pt x="3002508" y="1255594"/>
                </a:lnTo>
                <a:lnTo>
                  <a:pt x="3794078" y="1187356"/>
                </a:lnTo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1" name="Freeform 70"/>
          <p:cNvSpPr/>
          <p:nvPr/>
        </p:nvSpPr>
        <p:spPr>
          <a:xfrm>
            <a:off x="6864350" y="2974975"/>
            <a:ext cx="1419225" cy="1201738"/>
          </a:xfrm>
          <a:custGeom>
            <a:avLst/>
            <a:gdLst>
              <a:gd name="connsiteX0" fmla="*/ 846161 w 1419367"/>
              <a:gd name="connsiteY0" fmla="*/ 0 h 1201003"/>
              <a:gd name="connsiteX1" fmla="*/ 627797 w 1419367"/>
              <a:gd name="connsiteY1" fmla="*/ 327546 h 1201003"/>
              <a:gd name="connsiteX2" fmla="*/ 341194 w 1419367"/>
              <a:gd name="connsiteY2" fmla="*/ 750627 h 1201003"/>
              <a:gd name="connsiteX3" fmla="*/ 232012 w 1419367"/>
              <a:gd name="connsiteY3" fmla="*/ 1132764 h 1201003"/>
              <a:gd name="connsiteX4" fmla="*/ 0 w 1419367"/>
              <a:gd name="connsiteY4" fmla="*/ 1201003 h 1201003"/>
              <a:gd name="connsiteX5" fmla="*/ 1392072 w 1419367"/>
              <a:gd name="connsiteY5" fmla="*/ 1187355 h 1201003"/>
              <a:gd name="connsiteX6" fmla="*/ 1405719 w 1419367"/>
              <a:gd name="connsiteY6" fmla="*/ 846161 h 1201003"/>
              <a:gd name="connsiteX7" fmla="*/ 1419367 w 1419367"/>
              <a:gd name="connsiteY7" fmla="*/ 368489 h 1201003"/>
              <a:gd name="connsiteX8" fmla="*/ 1323833 w 1419367"/>
              <a:gd name="connsiteY8" fmla="*/ 109182 h 120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9367" h="1201003">
                <a:moveTo>
                  <a:pt x="846161" y="0"/>
                </a:moveTo>
                <a:lnTo>
                  <a:pt x="627797" y="327546"/>
                </a:lnTo>
                <a:lnTo>
                  <a:pt x="341194" y="750627"/>
                </a:lnTo>
                <a:lnTo>
                  <a:pt x="232012" y="1132764"/>
                </a:lnTo>
                <a:lnTo>
                  <a:pt x="0" y="1201003"/>
                </a:lnTo>
                <a:lnTo>
                  <a:pt x="1392072" y="1187355"/>
                </a:lnTo>
                <a:lnTo>
                  <a:pt x="1405719" y="846161"/>
                </a:lnTo>
                <a:lnTo>
                  <a:pt x="1419367" y="368489"/>
                </a:lnTo>
                <a:lnTo>
                  <a:pt x="1323833" y="109182"/>
                </a:lnTo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152400" y="2209800"/>
            <a:ext cx="3575050" cy="225425"/>
          </a:xfrm>
          <a:custGeom>
            <a:avLst/>
            <a:gdLst>
              <a:gd name="connsiteX0" fmla="*/ 0 w 3575714"/>
              <a:gd name="connsiteY0" fmla="*/ 134203 h 225187"/>
              <a:gd name="connsiteX1" fmla="*/ 191069 w 3575714"/>
              <a:gd name="connsiteY1" fmla="*/ 175146 h 225187"/>
              <a:gd name="connsiteX2" fmla="*/ 368490 w 3575714"/>
              <a:gd name="connsiteY2" fmla="*/ 216089 h 225187"/>
              <a:gd name="connsiteX3" fmla="*/ 573206 w 3575714"/>
              <a:gd name="connsiteY3" fmla="*/ 120555 h 225187"/>
              <a:gd name="connsiteX4" fmla="*/ 600502 w 3575714"/>
              <a:gd name="connsiteY4" fmla="*/ 147851 h 225187"/>
              <a:gd name="connsiteX5" fmla="*/ 846161 w 3575714"/>
              <a:gd name="connsiteY5" fmla="*/ 202442 h 225187"/>
              <a:gd name="connsiteX6" fmla="*/ 1009934 w 3575714"/>
              <a:gd name="connsiteY6" fmla="*/ 93260 h 225187"/>
              <a:gd name="connsiteX7" fmla="*/ 1037230 w 3575714"/>
              <a:gd name="connsiteY7" fmla="*/ 120555 h 225187"/>
              <a:gd name="connsiteX8" fmla="*/ 1241946 w 3575714"/>
              <a:gd name="connsiteY8" fmla="*/ 161498 h 225187"/>
              <a:gd name="connsiteX9" fmla="*/ 1351128 w 3575714"/>
              <a:gd name="connsiteY9" fmla="*/ 134203 h 225187"/>
              <a:gd name="connsiteX10" fmla="*/ 1637731 w 3575714"/>
              <a:gd name="connsiteY10" fmla="*/ 216089 h 225187"/>
              <a:gd name="connsiteX11" fmla="*/ 1719618 w 3575714"/>
              <a:gd name="connsiteY11" fmla="*/ 106907 h 225187"/>
              <a:gd name="connsiteX12" fmla="*/ 1856096 w 3575714"/>
              <a:gd name="connsiteY12" fmla="*/ 65964 h 225187"/>
              <a:gd name="connsiteX13" fmla="*/ 2047164 w 3575714"/>
              <a:gd name="connsiteY13" fmla="*/ 120555 h 225187"/>
              <a:gd name="connsiteX14" fmla="*/ 2292824 w 3575714"/>
              <a:gd name="connsiteY14" fmla="*/ 147851 h 225187"/>
              <a:gd name="connsiteX15" fmla="*/ 2511188 w 3575714"/>
              <a:gd name="connsiteY15" fmla="*/ 93260 h 225187"/>
              <a:gd name="connsiteX16" fmla="*/ 2674961 w 3575714"/>
              <a:gd name="connsiteY16" fmla="*/ 93260 h 225187"/>
              <a:gd name="connsiteX17" fmla="*/ 2797791 w 3575714"/>
              <a:gd name="connsiteY17" fmla="*/ 147851 h 225187"/>
              <a:gd name="connsiteX18" fmla="*/ 2975212 w 3575714"/>
              <a:gd name="connsiteY18" fmla="*/ 120555 h 225187"/>
              <a:gd name="connsiteX19" fmla="*/ 3111690 w 3575714"/>
              <a:gd name="connsiteY19" fmla="*/ 11373 h 225187"/>
              <a:gd name="connsiteX20" fmla="*/ 3166281 w 3575714"/>
              <a:gd name="connsiteY20" fmla="*/ 52316 h 225187"/>
              <a:gd name="connsiteX21" fmla="*/ 3357349 w 3575714"/>
              <a:gd name="connsiteY21" fmla="*/ 120555 h 225187"/>
              <a:gd name="connsiteX22" fmla="*/ 3452884 w 3575714"/>
              <a:gd name="connsiteY22" fmla="*/ 120555 h 225187"/>
              <a:gd name="connsiteX23" fmla="*/ 3575714 w 3575714"/>
              <a:gd name="connsiteY23" fmla="*/ 106907 h 22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75714" h="225187">
                <a:moveTo>
                  <a:pt x="0" y="134203"/>
                </a:moveTo>
                <a:lnTo>
                  <a:pt x="191069" y="175146"/>
                </a:lnTo>
                <a:cubicBezTo>
                  <a:pt x="252484" y="188794"/>
                  <a:pt x="304801" y="225187"/>
                  <a:pt x="368490" y="216089"/>
                </a:cubicBezTo>
                <a:cubicBezTo>
                  <a:pt x="432179" y="206991"/>
                  <a:pt x="534537" y="131928"/>
                  <a:pt x="573206" y="120555"/>
                </a:cubicBezTo>
                <a:cubicBezTo>
                  <a:pt x="611875" y="109182"/>
                  <a:pt x="555010" y="134203"/>
                  <a:pt x="600502" y="147851"/>
                </a:cubicBezTo>
                <a:cubicBezTo>
                  <a:pt x="645994" y="161499"/>
                  <a:pt x="777922" y="211540"/>
                  <a:pt x="846161" y="202442"/>
                </a:cubicBezTo>
                <a:cubicBezTo>
                  <a:pt x="914400" y="193344"/>
                  <a:pt x="978089" y="106908"/>
                  <a:pt x="1009934" y="93260"/>
                </a:cubicBezTo>
                <a:cubicBezTo>
                  <a:pt x="1041779" y="79612"/>
                  <a:pt x="998561" y="109182"/>
                  <a:pt x="1037230" y="120555"/>
                </a:cubicBezTo>
                <a:cubicBezTo>
                  <a:pt x="1075899" y="131928"/>
                  <a:pt x="1189630" y="159223"/>
                  <a:pt x="1241946" y="161498"/>
                </a:cubicBezTo>
                <a:cubicBezTo>
                  <a:pt x="1294262" y="163773"/>
                  <a:pt x="1285164" y="125105"/>
                  <a:pt x="1351128" y="134203"/>
                </a:cubicBezTo>
                <a:cubicBezTo>
                  <a:pt x="1417092" y="143301"/>
                  <a:pt x="1576316" y="220638"/>
                  <a:pt x="1637731" y="216089"/>
                </a:cubicBezTo>
                <a:cubicBezTo>
                  <a:pt x="1699146" y="211540"/>
                  <a:pt x="1683224" y="131928"/>
                  <a:pt x="1719618" y="106907"/>
                </a:cubicBezTo>
                <a:cubicBezTo>
                  <a:pt x="1756012" y="81886"/>
                  <a:pt x="1801505" y="63689"/>
                  <a:pt x="1856096" y="65964"/>
                </a:cubicBezTo>
                <a:cubicBezTo>
                  <a:pt x="1910687" y="68239"/>
                  <a:pt x="1974376" y="106907"/>
                  <a:pt x="2047164" y="120555"/>
                </a:cubicBezTo>
                <a:cubicBezTo>
                  <a:pt x="2119952" y="134203"/>
                  <a:pt x="2215487" y="152400"/>
                  <a:pt x="2292824" y="147851"/>
                </a:cubicBezTo>
                <a:cubicBezTo>
                  <a:pt x="2370161" y="143302"/>
                  <a:pt x="2447499" y="102358"/>
                  <a:pt x="2511188" y="93260"/>
                </a:cubicBezTo>
                <a:cubicBezTo>
                  <a:pt x="2574877" y="84162"/>
                  <a:pt x="2627194" y="84162"/>
                  <a:pt x="2674961" y="93260"/>
                </a:cubicBezTo>
                <a:cubicBezTo>
                  <a:pt x="2722728" y="102358"/>
                  <a:pt x="2747749" y="143302"/>
                  <a:pt x="2797791" y="147851"/>
                </a:cubicBezTo>
                <a:cubicBezTo>
                  <a:pt x="2847833" y="152400"/>
                  <a:pt x="2922896" y="143301"/>
                  <a:pt x="2975212" y="120555"/>
                </a:cubicBezTo>
                <a:cubicBezTo>
                  <a:pt x="3027528" y="97809"/>
                  <a:pt x="3079845" y="22746"/>
                  <a:pt x="3111690" y="11373"/>
                </a:cubicBezTo>
                <a:cubicBezTo>
                  <a:pt x="3143535" y="0"/>
                  <a:pt x="3125338" y="34119"/>
                  <a:pt x="3166281" y="52316"/>
                </a:cubicBezTo>
                <a:cubicBezTo>
                  <a:pt x="3207224" y="70513"/>
                  <a:pt x="3309582" y="109182"/>
                  <a:pt x="3357349" y="120555"/>
                </a:cubicBezTo>
                <a:cubicBezTo>
                  <a:pt x="3405116" y="131928"/>
                  <a:pt x="3416490" y="122830"/>
                  <a:pt x="3452884" y="120555"/>
                </a:cubicBezTo>
                <a:cubicBezTo>
                  <a:pt x="3489278" y="118280"/>
                  <a:pt x="3532496" y="112593"/>
                  <a:pt x="3575714" y="106907"/>
                </a:cubicBezTo>
              </a:path>
            </a:pathLst>
          </a:cu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0480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08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2133600"/>
            <a:ext cx="152400" cy="2438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457200" y="4953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Distance from cage edge (m)</a:t>
            </a:r>
          </a:p>
        </p:txBody>
      </p:sp>
      <p:sp>
        <p:nvSpPr>
          <p:cNvPr id="19465" name="TextBox 10"/>
          <p:cNvSpPr txBox="1">
            <a:spLocks noChangeArrowheads="1"/>
          </p:cNvSpPr>
          <p:nvPr/>
        </p:nvSpPr>
        <p:spPr bwMode="auto">
          <a:xfrm>
            <a:off x="0" y="46482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25 m	      10 m	       5 m   3m        0 m	</a:t>
            </a:r>
          </a:p>
        </p:txBody>
      </p:sp>
      <p:sp>
        <p:nvSpPr>
          <p:cNvPr id="19466" name="TextBox 22"/>
          <p:cNvSpPr txBox="1">
            <a:spLocks noChangeArrowheads="1"/>
          </p:cNvSpPr>
          <p:nvPr/>
        </p:nvSpPr>
        <p:spPr bwMode="auto">
          <a:xfrm>
            <a:off x="533400" y="23622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6%            10% 11%         12%</a:t>
            </a:r>
          </a:p>
        </p:txBody>
      </p:sp>
      <p:sp>
        <p:nvSpPr>
          <p:cNvPr id="19467" name="TextBox 1"/>
          <p:cNvSpPr txBox="1">
            <a:spLocks noChangeArrowheads="1"/>
          </p:cNvSpPr>
          <p:nvPr/>
        </p:nvSpPr>
        <p:spPr bwMode="auto">
          <a:xfrm>
            <a:off x="304800" y="152400"/>
            <a:ext cx="8839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/>
              <a:t>IMTA scenario 3 (Panabo) – plume from a large polar circle cage reaching </a:t>
            </a:r>
            <a:r>
              <a:rPr lang="en-GB" sz="2800" u="sng"/>
              <a:t>seaweed culture</a:t>
            </a:r>
            <a:r>
              <a:rPr lang="en-GB" sz="2800"/>
              <a:t> at different depths</a:t>
            </a:r>
          </a:p>
        </p:txBody>
      </p:sp>
      <p:sp>
        <p:nvSpPr>
          <p:cNvPr id="19468" name="TextBox 25"/>
          <p:cNvSpPr txBox="1">
            <a:spLocks noChangeArrowheads="1"/>
          </p:cNvSpPr>
          <p:nvPr/>
        </p:nvSpPr>
        <p:spPr bwMode="auto">
          <a:xfrm>
            <a:off x="228600" y="5486400"/>
            <a:ext cx="8686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A deeper net means more of the suspended line comes into contact with the plume</a:t>
            </a:r>
          </a:p>
          <a:p>
            <a:endParaRPr lang="en-GB"/>
          </a:p>
          <a:p>
            <a:r>
              <a:rPr lang="en-GB"/>
              <a:t>Seaweed culture at depth will be limited by light rather than nutrients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52400" y="4572000"/>
            <a:ext cx="5562600" cy="762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470" name="TextBox 32"/>
          <p:cNvSpPr txBox="1">
            <a:spLocks noChangeArrowheads="1"/>
          </p:cNvSpPr>
          <p:nvPr/>
        </p:nvSpPr>
        <p:spPr bwMode="auto">
          <a:xfrm>
            <a:off x="6096000" y="2133600"/>
            <a:ext cx="1066800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900"/>
              </a:lnSpc>
            </a:pPr>
            <a:r>
              <a:rPr lang="en-GB" sz="1400"/>
              <a:t>0-3m</a:t>
            </a:r>
          </a:p>
          <a:p>
            <a:pPr>
              <a:lnSpc>
                <a:spcPts val="3900"/>
              </a:lnSpc>
            </a:pPr>
            <a:r>
              <a:rPr lang="en-GB" sz="1400"/>
              <a:t>3-6m</a:t>
            </a:r>
          </a:p>
          <a:p>
            <a:pPr>
              <a:lnSpc>
                <a:spcPts val="3900"/>
              </a:lnSpc>
            </a:pPr>
            <a:r>
              <a:rPr lang="en-GB" sz="1400"/>
              <a:t>6-9m</a:t>
            </a:r>
          </a:p>
          <a:p>
            <a:pPr>
              <a:lnSpc>
                <a:spcPts val="3900"/>
              </a:lnSpc>
            </a:pPr>
            <a:r>
              <a:rPr lang="en-GB" sz="1400"/>
              <a:t>9-12m</a:t>
            </a:r>
          </a:p>
          <a:p>
            <a:pPr>
              <a:lnSpc>
                <a:spcPts val="3900"/>
              </a:lnSpc>
            </a:pPr>
            <a:r>
              <a:rPr lang="en-GB" sz="1400"/>
              <a:t>12-15m</a:t>
            </a:r>
          </a:p>
        </p:txBody>
      </p:sp>
      <p:sp>
        <p:nvSpPr>
          <p:cNvPr id="19471" name="TextBox 33"/>
          <p:cNvSpPr txBox="1">
            <a:spLocks noChangeArrowheads="1"/>
          </p:cNvSpPr>
          <p:nvPr/>
        </p:nvSpPr>
        <p:spPr bwMode="auto">
          <a:xfrm>
            <a:off x="533400" y="2819400"/>
            <a:ext cx="3657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6%            10% 12%        12%</a:t>
            </a:r>
          </a:p>
        </p:txBody>
      </p:sp>
      <p:sp>
        <p:nvSpPr>
          <p:cNvPr id="19472" name="TextBox 34"/>
          <p:cNvSpPr txBox="1">
            <a:spLocks noChangeArrowheads="1"/>
          </p:cNvSpPr>
          <p:nvPr/>
        </p:nvSpPr>
        <p:spPr bwMode="auto">
          <a:xfrm>
            <a:off x="533400" y="32766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5%             7%    9%        10%</a:t>
            </a:r>
          </a:p>
        </p:txBody>
      </p:sp>
      <p:sp>
        <p:nvSpPr>
          <p:cNvPr id="19473" name="TextBox 35"/>
          <p:cNvSpPr txBox="1">
            <a:spLocks noChangeArrowheads="1"/>
          </p:cNvSpPr>
          <p:nvPr/>
        </p:nvSpPr>
        <p:spPr bwMode="auto">
          <a:xfrm>
            <a:off x="533400" y="38100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1%            1%   2%           1%</a:t>
            </a:r>
          </a:p>
        </p:txBody>
      </p:sp>
      <p:sp>
        <p:nvSpPr>
          <p:cNvPr id="19474" name="TextBox 36"/>
          <p:cNvSpPr txBox="1">
            <a:spLocks noChangeArrowheads="1"/>
          </p:cNvSpPr>
          <p:nvPr/>
        </p:nvSpPr>
        <p:spPr bwMode="auto">
          <a:xfrm>
            <a:off x="533400" y="42672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&lt;1%          &lt;1% &lt;1%         &lt;1%</a:t>
            </a:r>
          </a:p>
        </p:txBody>
      </p:sp>
      <p:grpSp>
        <p:nvGrpSpPr>
          <p:cNvPr id="19475" name="Group 59"/>
          <p:cNvGrpSpPr>
            <a:grpSpLocks/>
          </p:cNvGrpSpPr>
          <p:nvPr/>
        </p:nvGrpSpPr>
        <p:grpSpPr bwMode="auto">
          <a:xfrm rot="5605665">
            <a:off x="7296944" y="3340894"/>
            <a:ext cx="914400" cy="671512"/>
            <a:chOff x="5331492" y="2970668"/>
            <a:chExt cx="2363786" cy="1815786"/>
          </a:xfrm>
        </p:grpSpPr>
        <p:sp>
          <p:nvSpPr>
            <p:cNvPr id="50" name="Rectangle 49"/>
            <p:cNvSpPr/>
            <p:nvPr/>
          </p:nvSpPr>
          <p:spPr>
            <a:xfrm rot="840000">
              <a:off x="5329861" y="2966587"/>
              <a:ext cx="147737" cy="1262037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 rot="840000">
              <a:off x="5772183" y="3080786"/>
              <a:ext cx="147737" cy="1262037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 rot="840000">
              <a:off x="6510506" y="3266746"/>
              <a:ext cx="147737" cy="1262037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 rot="840000">
              <a:off x="7544829" y="3524466"/>
              <a:ext cx="147737" cy="1262037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6629400" y="2133600"/>
            <a:ext cx="2362200" cy="2057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477" name="TextBox 46"/>
          <p:cNvSpPr txBox="1">
            <a:spLocks noChangeArrowheads="1"/>
          </p:cNvSpPr>
          <p:nvPr/>
        </p:nvSpPr>
        <p:spPr bwMode="auto">
          <a:xfrm>
            <a:off x="6629400" y="2209800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Plan view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rot="16200000" flipV="1">
            <a:off x="8267700" y="2857500"/>
            <a:ext cx="5349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479" name="TextBox 48"/>
          <p:cNvSpPr txBox="1">
            <a:spLocks noChangeArrowheads="1"/>
          </p:cNvSpPr>
          <p:nvPr/>
        </p:nvSpPr>
        <p:spPr bwMode="auto">
          <a:xfrm>
            <a:off x="8382000" y="2286000"/>
            <a:ext cx="38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N</a:t>
            </a:r>
          </a:p>
        </p:txBody>
      </p:sp>
      <p:sp>
        <p:nvSpPr>
          <p:cNvPr id="19480" name="TextBox 65"/>
          <p:cNvSpPr txBox="1">
            <a:spLocks noChangeArrowheads="1"/>
          </p:cNvSpPr>
          <p:nvPr/>
        </p:nvSpPr>
        <p:spPr bwMode="auto">
          <a:xfrm>
            <a:off x="762000" y="1447800"/>
            <a:ext cx="7620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% of plume intersecting seaweed culture to the SOUTH of the cages</a:t>
            </a:r>
          </a:p>
        </p:txBody>
      </p:sp>
      <p:grpSp>
        <p:nvGrpSpPr>
          <p:cNvPr id="19481" name="Group 54"/>
          <p:cNvGrpSpPr>
            <a:grpSpLocks/>
          </p:cNvGrpSpPr>
          <p:nvPr/>
        </p:nvGrpSpPr>
        <p:grpSpPr bwMode="auto">
          <a:xfrm>
            <a:off x="7772400" y="2667000"/>
            <a:ext cx="479425" cy="457200"/>
            <a:chOff x="4724400" y="1981200"/>
            <a:chExt cx="478970" cy="457200"/>
          </a:xfrm>
        </p:grpSpPr>
        <p:pic>
          <p:nvPicPr>
            <p:cNvPr id="19485" name="Picture 2"/>
            <p:cNvPicPr>
              <a:picLocks noChangeAspect="1" noChangeArrowheads="1"/>
            </p:cNvPicPr>
            <p:nvPr/>
          </p:nvPicPr>
          <p:blipFill>
            <a:blip r:embed="rId5"/>
            <a:srcRect l="7436" t="21371" r="10767" b="18790"/>
            <a:stretch>
              <a:fillRect/>
            </a:stretch>
          </p:blipFill>
          <p:spPr bwMode="auto">
            <a:xfrm>
              <a:off x="4724400" y="2057400"/>
              <a:ext cx="478970" cy="304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Oval 53"/>
            <p:cNvSpPr/>
            <p:nvPr/>
          </p:nvSpPr>
          <p:spPr>
            <a:xfrm>
              <a:off x="4724400" y="1981200"/>
              <a:ext cx="456766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57" name="Rectangle 56"/>
          <p:cNvSpPr/>
          <p:nvPr/>
        </p:nvSpPr>
        <p:spPr>
          <a:xfrm>
            <a:off x="3886200" y="2209800"/>
            <a:ext cx="2133600" cy="14478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83" name="Picture 2"/>
          <p:cNvPicPr>
            <a:picLocks noChangeAspect="1" noChangeArrowheads="1"/>
          </p:cNvPicPr>
          <p:nvPr/>
        </p:nvPicPr>
        <p:blipFill>
          <a:blip r:embed="rId5"/>
          <a:srcRect l="7436" t="21371" r="10767" b="18790"/>
          <a:stretch>
            <a:fillRect/>
          </a:stretch>
        </p:blipFill>
        <p:spPr bwMode="auto">
          <a:xfrm>
            <a:off x="4114800" y="2286000"/>
            <a:ext cx="479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4" name="Picture 2"/>
          <p:cNvPicPr>
            <a:picLocks noChangeAspect="1" noChangeArrowheads="1"/>
          </p:cNvPicPr>
          <p:nvPr/>
        </p:nvPicPr>
        <p:blipFill>
          <a:blip r:embed="rId5"/>
          <a:srcRect l="7436" t="21371" r="10767" b="18790"/>
          <a:stretch>
            <a:fillRect/>
          </a:stretch>
        </p:blipFill>
        <p:spPr bwMode="auto">
          <a:xfrm>
            <a:off x="5257800" y="2743200"/>
            <a:ext cx="479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417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3"/>
          <p:cNvGrpSpPr>
            <a:grpSpLocks/>
          </p:cNvGrpSpPr>
          <p:nvPr/>
        </p:nvGrpSpPr>
        <p:grpSpPr bwMode="auto">
          <a:xfrm>
            <a:off x="609600" y="2667000"/>
            <a:ext cx="7848600" cy="1514475"/>
            <a:chOff x="-533400" y="2057400"/>
            <a:chExt cx="10058400" cy="2514600"/>
          </a:xfrm>
        </p:grpSpPr>
        <p:sp>
          <p:nvSpPr>
            <p:cNvPr id="5" name="Freeform 4"/>
            <p:cNvSpPr/>
            <p:nvPr/>
          </p:nvSpPr>
          <p:spPr>
            <a:xfrm>
              <a:off x="5028830" y="2133840"/>
              <a:ext cx="4343586" cy="379562"/>
            </a:xfrm>
            <a:custGeom>
              <a:avLst/>
              <a:gdLst>
                <a:gd name="connsiteX0" fmla="*/ 0 w 3575714"/>
                <a:gd name="connsiteY0" fmla="*/ 134203 h 225187"/>
                <a:gd name="connsiteX1" fmla="*/ 191069 w 3575714"/>
                <a:gd name="connsiteY1" fmla="*/ 175146 h 225187"/>
                <a:gd name="connsiteX2" fmla="*/ 368490 w 3575714"/>
                <a:gd name="connsiteY2" fmla="*/ 216089 h 225187"/>
                <a:gd name="connsiteX3" fmla="*/ 573206 w 3575714"/>
                <a:gd name="connsiteY3" fmla="*/ 120555 h 225187"/>
                <a:gd name="connsiteX4" fmla="*/ 600502 w 3575714"/>
                <a:gd name="connsiteY4" fmla="*/ 147851 h 225187"/>
                <a:gd name="connsiteX5" fmla="*/ 846161 w 3575714"/>
                <a:gd name="connsiteY5" fmla="*/ 202442 h 225187"/>
                <a:gd name="connsiteX6" fmla="*/ 1009934 w 3575714"/>
                <a:gd name="connsiteY6" fmla="*/ 93260 h 225187"/>
                <a:gd name="connsiteX7" fmla="*/ 1037230 w 3575714"/>
                <a:gd name="connsiteY7" fmla="*/ 120555 h 225187"/>
                <a:gd name="connsiteX8" fmla="*/ 1241946 w 3575714"/>
                <a:gd name="connsiteY8" fmla="*/ 161498 h 225187"/>
                <a:gd name="connsiteX9" fmla="*/ 1351128 w 3575714"/>
                <a:gd name="connsiteY9" fmla="*/ 134203 h 225187"/>
                <a:gd name="connsiteX10" fmla="*/ 1637731 w 3575714"/>
                <a:gd name="connsiteY10" fmla="*/ 216089 h 225187"/>
                <a:gd name="connsiteX11" fmla="*/ 1719618 w 3575714"/>
                <a:gd name="connsiteY11" fmla="*/ 106907 h 225187"/>
                <a:gd name="connsiteX12" fmla="*/ 1856096 w 3575714"/>
                <a:gd name="connsiteY12" fmla="*/ 65964 h 225187"/>
                <a:gd name="connsiteX13" fmla="*/ 2047164 w 3575714"/>
                <a:gd name="connsiteY13" fmla="*/ 120555 h 225187"/>
                <a:gd name="connsiteX14" fmla="*/ 2292824 w 3575714"/>
                <a:gd name="connsiteY14" fmla="*/ 147851 h 225187"/>
                <a:gd name="connsiteX15" fmla="*/ 2511188 w 3575714"/>
                <a:gd name="connsiteY15" fmla="*/ 93260 h 225187"/>
                <a:gd name="connsiteX16" fmla="*/ 2674961 w 3575714"/>
                <a:gd name="connsiteY16" fmla="*/ 93260 h 225187"/>
                <a:gd name="connsiteX17" fmla="*/ 2797791 w 3575714"/>
                <a:gd name="connsiteY17" fmla="*/ 147851 h 225187"/>
                <a:gd name="connsiteX18" fmla="*/ 2975212 w 3575714"/>
                <a:gd name="connsiteY18" fmla="*/ 120555 h 225187"/>
                <a:gd name="connsiteX19" fmla="*/ 3111690 w 3575714"/>
                <a:gd name="connsiteY19" fmla="*/ 11373 h 225187"/>
                <a:gd name="connsiteX20" fmla="*/ 3166281 w 3575714"/>
                <a:gd name="connsiteY20" fmla="*/ 52316 h 225187"/>
                <a:gd name="connsiteX21" fmla="*/ 3357349 w 3575714"/>
                <a:gd name="connsiteY21" fmla="*/ 120555 h 225187"/>
                <a:gd name="connsiteX22" fmla="*/ 3452884 w 3575714"/>
                <a:gd name="connsiteY22" fmla="*/ 120555 h 225187"/>
                <a:gd name="connsiteX23" fmla="*/ 3575714 w 3575714"/>
                <a:gd name="connsiteY23" fmla="*/ 106907 h 22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75714" h="225187">
                  <a:moveTo>
                    <a:pt x="0" y="134203"/>
                  </a:moveTo>
                  <a:lnTo>
                    <a:pt x="191069" y="175146"/>
                  </a:lnTo>
                  <a:cubicBezTo>
                    <a:pt x="252484" y="188794"/>
                    <a:pt x="304801" y="225187"/>
                    <a:pt x="368490" y="216089"/>
                  </a:cubicBezTo>
                  <a:cubicBezTo>
                    <a:pt x="432179" y="206991"/>
                    <a:pt x="534537" y="131928"/>
                    <a:pt x="573206" y="120555"/>
                  </a:cubicBezTo>
                  <a:cubicBezTo>
                    <a:pt x="611875" y="109182"/>
                    <a:pt x="555010" y="134203"/>
                    <a:pt x="600502" y="147851"/>
                  </a:cubicBezTo>
                  <a:cubicBezTo>
                    <a:pt x="645994" y="161499"/>
                    <a:pt x="777922" y="211540"/>
                    <a:pt x="846161" y="202442"/>
                  </a:cubicBezTo>
                  <a:cubicBezTo>
                    <a:pt x="914400" y="193344"/>
                    <a:pt x="978089" y="106908"/>
                    <a:pt x="1009934" y="93260"/>
                  </a:cubicBezTo>
                  <a:cubicBezTo>
                    <a:pt x="1041779" y="79612"/>
                    <a:pt x="998561" y="109182"/>
                    <a:pt x="1037230" y="120555"/>
                  </a:cubicBezTo>
                  <a:cubicBezTo>
                    <a:pt x="1075899" y="131928"/>
                    <a:pt x="1189630" y="159223"/>
                    <a:pt x="1241946" y="161498"/>
                  </a:cubicBezTo>
                  <a:cubicBezTo>
                    <a:pt x="1294262" y="163773"/>
                    <a:pt x="1285164" y="125105"/>
                    <a:pt x="1351128" y="134203"/>
                  </a:cubicBezTo>
                  <a:cubicBezTo>
                    <a:pt x="1417092" y="143301"/>
                    <a:pt x="1576316" y="220638"/>
                    <a:pt x="1637731" y="216089"/>
                  </a:cubicBezTo>
                  <a:cubicBezTo>
                    <a:pt x="1699146" y="211540"/>
                    <a:pt x="1683224" y="131928"/>
                    <a:pt x="1719618" y="106907"/>
                  </a:cubicBezTo>
                  <a:cubicBezTo>
                    <a:pt x="1756012" y="81886"/>
                    <a:pt x="1801505" y="63689"/>
                    <a:pt x="1856096" y="65964"/>
                  </a:cubicBezTo>
                  <a:cubicBezTo>
                    <a:pt x="1910687" y="68239"/>
                    <a:pt x="1974376" y="106907"/>
                    <a:pt x="2047164" y="120555"/>
                  </a:cubicBezTo>
                  <a:cubicBezTo>
                    <a:pt x="2119952" y="134203"/>
                    <a:pt x="2215487" y="152400"/>
                    <a:pt x="2292824" y="147851"/>
                  </a:cubicBezTo>
                  <a:cubicBezTo>
                    <a:pt x="2370161" y="143302"/>
                    <a:pt x="2447499" y="102358"/>
                    <a:pt x="2511188" y="93260"/>
                  </a:cubicBezTo>
                  <a:cubicBezTo>
                    <a:pt x="2574877" y="84162"/>
                    <a:pt x="2627194" y="84162"/>
                    <a:pt x="2674961" y="93260"/>
                  </a:cubicBezTo>
                  <a:cubicBezTo>
                    <a:pt x="2722728" y="102358"/>
                    <a:pt x="2747749" y="143302"/>
                    <a:pt x="2797791" y="147851"/>
                  </a:cubicBezTo>
                  <a:cubicBezTo>
                    <a:pt x="2847833" y="152400"/>
                    <a:pt x="2922896" y="143301"/>
                    <a:pt x="2975212" y="120555"/>
                  </a:cubicBezTo>
                  <a:cubicBezTo>
                    <a:pt x="3027528" y="97809"/>
                    <a:pt x="3079845" y="22746"/>
                    <a:pt x="3111690" y="11373"/>
                  </a:cubicBezTo>
                  <a:cubicBezTo>
                    <a:pt x="3143535" y="0"/>
                    <a:pt x="3125338" y="34119"/>
                    <a:pt x="3166281" y="52316"/>
                  </a:cubicBezTo>
                  <a:cubicBezTo>
                    <a:pt x="3207224" y="70513"/>
                    <a:pt x="3309582" y="109182"/>
                    <a:pt x="3357349" y="120555"/>
                  </a:cubicBezTo>
                  <a:cubicBezTo>
                    <a:pt x="3405116" y="131928"/>
                    <a:pt x="3416490" y="122830"/>
                    <a:pt x="3452884" y="120555"/>
                  </a:cubicBezTo>
                  <a:cubicBezTo>
                    <a:pt x="3489278" y="118280"/>
                    <a:pt x="3532496" y="112593"/>
                    <a:pt x="3575714" y="106907"/>
                  </a:cubicBezTo>
                </a:path>
              </a:pathLst>
            </a:cu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810186" y="4419121"/>
              <a:ext cx="1371230" cy="152879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31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800970" y="3428042"/>
              <a:ext cx="75276" cy="7644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571076" y="3886679"/>
              <a:ext cx="77310" cy="7644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648386" y="2819161"/>
              <a:ext cx="75275" cy="7643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5181416" y="3124920"/>
              <a:ext cx="77310" cy="7643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5258725" y="3580921"/>
              <a:ext cx="75275" cy="7644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181416" y="2742721"/>
              <a:ext cx="77310" cy="7644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800970" y="3048479"/>
              <a:ext cx="75276" cy="7644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0495" name="Group 54"/>
            <p:cNvGrpSpPr>
              <a:grpSpLocks/>
            </p:cNvGrpSpPr>
            <p:nvPr/>
          </p:nvGrpSpPr>
          <p:grpSpPr bwMode="auto">
            <a:xfrm>
              <a:off x="3733800" y="2057400"/>
              <a:ext cx="1295400" cy="533400"/>
              <a:chOff x="3733800" y="2057400"/>
              <a:chExt cx="1295400" cy="53340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3732876" y="2057400"/>
                <a:ext cx="610340" cy="53244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418490" y="2057400"/>
                <a:ext cx="610340" cy="53244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20505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 l="7436" t="21371" r="10767" b="18790"/>
              <a:stretch>
                <a:fillRect/>
              </a:stretch>
            </p:blipFill>
            <p:spPr bwMode="auto">
              <a:xfrm>
                <a:off x="3810000" y="2209800"/>
                <a:ext cx="478970" cy="304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06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 l="7436" t="21371" r="10767" b="18790"/>
              <a:stretch>
                <a:fillRect/>
              </a:stretch>
            </p:blipFill>
            <p:spPr bwMode="auto">
              <a:xfrm>
                <a:off x="4495800" y="2209800"/>
                <a:ext cx="478972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Freeform 14"/>
            <p:cNvSpPr/>
            <p:nvPr/>
          </p:nvSpPr>
          <p:spPr>
            <a:xfrm>
              <a:off x="-458124" y="2286720"/>
              <a:ext cx="4186931" cy="226683"/>
            </a:xfrm>
            <a:custGeom>
              <a:avLst/>
              <a:gdLst>
                <a:gd name="connsiteX0" fmla="*/ 0 w 3575714"/>
                <a:gd name="connsiteY0" fmla="*/ 134203 h 225187"/>
                <a:gd name="connsiteX1" fmla="*/ 191069 w 3575714"/>
                <a:gd name="connsiteY1" fmla="*/ 175146 h 225187"/>
                <a:gd name="connsiteX2" fmla="*/ 368490 w 3575714"/>
                <a:gd name="connsiteY2" fmla="*/ 216089 h 225187"/>
                <a:gd name="connsiteX3" fmla="*/ 573206 w 3575714"/>
                <a:gd name="connsiteY3" fmla="*/ 120555 h 225187"/>
                <a:gd name="connsiteX4" fmla="*/ 600502 w 3575714"/>
                <a:gd name="connsiteY4" fmla="*/ 147851 h 225187"/>
                <a:gd name="connsiteX5" fmla="*/ 846161 w 3575714"/>
                <a:gd name="connsiteY5" fmla="*/ 202442 h 225187"/>
                <a:gd name="connsiteX6" fmla="*/ 1009934 w 3575714"/>
                <a:gd name="connsiteY6" fmla="*/ 93260 h 225187"/>
                <a:gd name="connsiteX7" fmla="*/ 1037230 w 3575714"/>
                <a:gd name="connsiteY7" fmla="*/ 120555 h 225187"/>
                <a:gd name="connsiteX8" fmla="*/ 1241946 w 3575714"/>
                <a:gd name="connsiteY8" fmla="*/ 161498 h 225187"/>
                <a:gd name="connsiteX9" fmla="*/ 1351128 w 3575714"/>
                <a:gd name="connsiteY9" fmla="*/ 134203 h 225187"/>
                <a:gd name="connsiteX10" fmla="*/ 1637731 w 3575714"/>
                <a:gd name="connsiteY10" fmla="*/ 216089 h 225187"/>
                <a:gd name="connsiteX11" fmla="*/ 1719618 w 3575714"/>
                <a:gd name="connsiteY11" fmla="*/ 106907 h 225187"/>
                <a:gd name="connsiteX12" fmla="*/ 1856096 w 3575714"/>
                <a:gd name="connsiteY12" fmla="*/ 65964 h 225187"/>
                <a:gd name="connsiteX13" fmla="*/ 2047164 w 3575714"/>
                <a:gd name="connsiteY13" fmla="*/ 120555 h 225187"/>
                <a:gd name="connsiteX14" fmla="*/ 2292824 w 3575714"/>
                <a:gd name="connsiteY14" fmla="*/ 147851 h 225187"/>
                <a:gd name="connsiteX15" fmla="*/ 2511188 w 3575714"/>
                <a:gd name="connsiteY15" fmla="*/ 93260 h 225187"/>
                <a:gd name="connsiteX16" fmla="*/ 2674961 w 3575714"/>
                <a:gd name="connsiteY16" fmla="*/ 93260 h 225187"/>
                <a:gd name="connsiteX17" fmla="*/ 2797791 w 3575714"/>
                <a:gd name="connsiteY17" fmla="*/ 147851 h 225187"/>
                <a:gd name="connsiteX18" fmla="*/ 2975212 w 3575714"/>
                <a:gd name="connsiteY18" fmla="*/ 120555 h 225187"/>
                <a:gd name="connsiteX19" fmla="*/ 3111690 w 3575714"/>
                <a:gd name="connsiteY19" fmla="*/ 11373 h 225187"/>
                <a:gd name="connsiteX20" fmla="*/ 3166281 w 3575714"/>
                <a:gd name="connsiteY20" fmla="*/ 52316 h 225187"/>
                <a:gd name="connsiteX21" fmla="*/ 3357349 w 3575714"/>
                <a:gd name="connsiteY21" fmla="*/ 120555 h 225187"/>
                <a:gd name="connsiteX22" fmla="*/ 3452884 w 3575714"/>
                <a:gd name="connsiteY22" fmla="*/ 120555 h 225187"/>
                <a:gd name="connsiteX23" fmla="*/ 3575714 w 3575714"/>
                <a:gd name="connsiteY23" fmla="*/ 106907 h 22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75714" h="225187">
                  <a:moveTo>
                    <a:pt x="0" y="134203"/>
                  </a:moveTo>
                  <a:lnTo>
                    <a:pt x="191069" y="175146"/>
                  </a:lnTo>
                  <a:cubicBezTo>
                    <a:pt x="252484" y="188794"/>
                    <a:pt x="304801" y="225187"/>
                    <a:pt x="368490" y="216089"/>
                  </a:cubicBezTo>
                  <a:cubicBezTo>
                    <a:pt x="432179" y="206991"/>
                    <a:pt x="534537" y="131928"/>
                    <a:pt x="573206" y="120555"/>
                  </a:cubicBezTo>
                  <a:cubicBezTo>
                    <a:pt x="611875" y="109182"/>
                    <a:pt x="555010" y="134203"/>
                    <a:pt x="600502" y="147851"/>
                  </a:cubicBezTo>
                  <a:cubicBezTo>
                    <a:pt x="645994" y="161499"/>
                    <a:pt x="777922" y="211540"/>
                    <a:pt x="846161" y="202442"/>
                  </a:cubicBezTo>
                  <a:cubicBezTo>
                    <a:pt x="914400" y="193344"/>
                    <a:pt x="978089" y="106908"/>
                    <a:pt x="1009934" y="93260"/>
                  </a:cubicBezTo>
                  <a:cubicBezTo>
                    <a:pt x="1041779" y="79612"/>
                    <a:pt x="998561" y="109182"/>
                    <a:pt x="1037230" y="120555"/>
                  </a:cubicBezTo>
                  <a:cubicBezTo>
                    <a:pt x="1075899" y="131928"/>
                    <a:pt x="1189630" y="159223"/>
                    <a:pt x="1241946" y="161498"/>
                  </a:cubicBezTo>
                  <a:cubicBezTo>
                    <a:pt x="1294262" y="163773"/>
                    <a:pt x="1285164" y="125105"/>
                    <a:pt x="1351128" y="134203"/>
                  </a:cubicBezTo>
                  <a:cubicBezTo>
                    <a:pt x="1417092" y="143301"/>
                    <a:pt x="1576316" y="220638"/>
                    <a:pt x="1637731" y="216089"/>
                  </a:cubicBezTo>
                  <a:cubicBezTo>
                    <a:pt x="1699146" y="211540"/>
                    <a:pt x="1683224" y="131928"/>
                    <a:pt x="1719618" y="106907"/>
                  </a:cubicBezTo>
                  <a:cubicBezTo>
                    <a:pt x="1756012" y="81886"/>
                    <a:pt x="1801505" y="63689"/>
                    <a:pt x="1856096" y="65964"/>
                  </a:cubicBezTo>
                  <a:cubicBezTo>
                    <a:pt x="1910687" y="68239"/>
                    <a:pt x="1974376" y="106907"/>
                    <a:pt x="2047164" y="120555"/>
                  </a:cubicBezTo>
                  <a:cubicBezTo>
                    <a:pt x="2119952" y="134203"/>
                    <a:pt x="2215487" y="152400"/>
                    <a:pt x="2292824" y="147851"/>
                  </a:cubicBezTo>
                  <a:cubicBezTo>
                    <a:pt x="2370161" y="143302"/>
                    <a:pt x="2447499" y="102358"/>
                    <a:pt x="2511188" y="93260"/>
                  </a:cubicBezTo>
                  <a:cubicBezTo>
                    <a:pt x="2574877" y="84162"/>
                    <a:pt x="2627194" y="84162"/>
                    <a:pt x="2674961" y="93260"/>
                  </a:cubicBezTo>
                  <a:cubicBezTo>
                    <a:pt x="2722728" y="102358"/>
                    <a:pt x="2747749" y="143302"/>
                    <a:pt x="2797791" y="147851"/>
                  </a:cubicBezTo>
                  <a:cubicBezTo>
                    <a:pt x="2847833" y="152400"/>
                    <a:pt x="2922896" y="143301"/>
                    <a:pt x="2975212" y="120555"/>
                  </a:cubicBezTo>
                  <a:cubicBezTo>
                    <a:pt x="3027528" y="97809"/>
                    <a:pt x="3079845" y="22746"/>
                    <a:pt x="3111690" y="11373"/>
                  </a:cubicBezTo>
                  <a:cubicBezTo>
                    <a:pt x="3143535" y="0"/>
                    <a:pt x="3125338" y="34119"/>
                    <a:pt x="3166281" y="52316"/>
                  </a:cubicBezTo>
                  <a:cubicBezTo>
                    <a:pt x="3207224" y="70513"/>
                    <a:pt x="3309582" y="109182"/>
                    <a:pt x="3357349" y="120555"/>
                  </a:cubicBezTo>
                  <a:cubicBezTo>
                    <a:pt x="3405116" y="131928"/>
                    <a:pt x="3416490" y="122830"/>
                    <a:pt x="3452884" y="120555"/>
                  </a:cubicBezTo>
                  <a:cubicBezTo>
                    <a:pt x="3489278" y="118280"/>
                    <a:pt x="3532496" y="112593"/>
                    <a:pt x="3575714" y="106907"/>
                  </a:cubicBezTo>
                </a:path>
              </a:pathLst>
            </a:cu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361646" y="4419121"/>
              <a:ext cx="1371230" cy="152879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31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15140" y="4419121"/>
              <a:ext cx="1371230" cy="152879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31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258725" y="4419121"/>
              <a:ext cx="1371230" cy="152879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31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705230" y="4419121"/>
              <a:ext cx="1371230" cy="152879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31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153770" y="4419121"/>
              <a:ext cx="1371230" cy="152879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31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-533400" y="4419121"/>
              <a:ext cx="1371230" cy="152879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31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482" name="Rectangle 25"/>
          <p:cNvSpPr>
            <a:spLocks noChangeArrowheads="1"/>
          </p:cNvSpPr>
          <p:nvPr/>
        </p:nvSpPr>
        <p:spPr bwMode="auto">
          <a:xfrm>
            <a:off x="609600" y="381000"/>
            <a:ext cx="784860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/>
              <a:t>IMTA scenario 1 – benthic structures</a:t>
            </a:r>
          </a:p>
          <a:p>
            <a:endParaRPr lang="en-GB"/>
          </a:p>
          <a:p>
            <a:r>
              <a:rPr lang="en-GB"/>
              <a:t>TROPOMOD predictions of the waste feed and faeces depositing on 8 m by 8 m structures on the sea bed </a:t>
            </a:r>
            <a:endParaRPr lang="en-GB">
              <a:latin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4800" y="4267200"/>
            <a:ext cx="8534400" cy="762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29" name="Straight Arrow Connector 28"/>
          <p:cNvCxnSpPr/>
          <p:nvPr/>
        </p:nvCxnSpPr>
        <p:spPr>
          <a:xfrm rot="5400000">
            <a:off x="6972300" y="3162300"/>
            <a:ext cx="1600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5" name="TextBox 31"/>
          <p:cNvSpPr txBox="1">
            <a:spLocks noChangeArrowheads="1"/>
          </p:cNvSpPr>
          <p:nvPr/>
        </p:nvSpPr>
        <p:spPr bwMode="auto">
          <a:xfrm>
            <a:off x="6934200" y="1676400"/>
            <a:ext cx="1905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Structures for benthic culture</a:t>
            </a:r>
          </a:p>
        </p:txBody>
      </p:sp>
    </p:spTree>
    <p:extLst>
      <p:ext uri="{BB962C8B-B14F-4D97-AF65-F5344CB8AC3E}">
        <p14:creationId xmlns:p14="http://schemas.microsoft.com/office/powerpoint/2010/main" val="110619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Arrow Connector 25"/>
          <p:cNvCxnSpPr/>
          <p:nvPr/>
        </p:nvCxnSpPr>
        <p:spPr>
          <a:xfrm rot="5400000" flipH="1" flipV="1">
            <a:off x="7735094" y="723106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506" name="TextBox 26"/>
          <p:cNvSpPr txBox="1">
            <a:spLocks noChangeArrowheads="1"/>
          </p:cNvSpPr>
          <p:nvPr/>
        </p:nvSpPr>
        <p:spPr bwMode="auto">
          <a:xfrm>
            <a:off x="7620000" y="152400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North</a:t>
            </a:r>
          </a:p>
        </p:txBody>
      </p:sp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8610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/>
              <a:t>IMTA scenario 1 (Panabo)</a:t>
            </a:r>
          </a:p>
          <a:p>
            <a:r>
              <a:rPr lang="en-GB" sz="2800"/>
              <a:t>(view from above)</a:t>
            </a:r>
          </a:p>
          <a:p>
            <a:r>
              <a:rPr lang="en-GB" sz="2800"/>
              <a:t>Benthic structures</a:t>
            </a:r>
          </a:p>
        </p:txBody>
      </p:sp>
      <p:sp>
        <p:nvSpPr>
          <p:cNvPr id="21508" name="TextBox 28"/>
          <p:cNvSpPr txBox="1">
            <a:spLocks noChangeArrowheads="1"/>
          </p:cNvSpPr>
          <p:nvPr/>
        </p:nvSpPr>
        <p:spPr bwMode="auto">
          <a:xfrm rot="762489">
            <a:off x="5289550" y="4543425"/>
            <a:ext cx="3276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Distance from cages</a:t>
            </a:r>
          </a:p>
          <a:p>
            <a:r>
              <a:rPr lang="en-GB"/>
              <a:t>      3m        11m       19m</a:t>
            </a:r>
          </a:p>
        </p:txBody>
      </p:sp>
      <p:sp>
        <p:nvSpPr>
          <p:cNvPr id="21509" name="TextBox 29"/>
          <p:cNvSpPr txBox="1">
            <a:spLocks noChangeArrowheads="1"/>
          </p:cNvSpPr>
          <p:nvPr/>
        </p:nvSpPr>
        <p:spPr bwMode="auto">
          <a:xfrm>
            <a:off x="5867400" y="2057400"/>
            <a:ext cx="3048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Percentage of waste feed and faeces reaching bethic structures</a:t>
            </a:r>
          </a:p>
        </p:txBody>
      </p:sp>
      <p:sp>
        <p:nvSpPr>
          <p:cNvPr id="21510" name="TextBox 30"/>
          <p:cNvSpPr txBox="1">
            <a:spLocks noChangeArrowheads="1"/>
          </p:cNvSpPr>
          <p:nvPr/>
        </p:nvSpPr>
        <p:spPr bwMode="auto">
          <a:xfrm rot="824531">
            <a:off x="5949950" y="3200400"/>
            <a:ext cx="2613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2%         &lt;1%      &lt;1% </a:t>
            </a:r>
          </a:p>
        </p:txBody>
      </p:sp>
      <p:sp>
        <p:nvSpPr>
          <p:cNvPr id="21511" name="TextBox 31"/>
          <p:cNvSpPr txBox="1">
            <a:spLocks noChangeArrowheads="1"/>
          </p:cNvSpPr>
          <p:nvPr/>
        </p:nvSpPr>
        <p:spPr bwMode="auto">
          <a:xfrm rot="761962">
            <a:off x="4437063" y="428625"/>
            <a:ext cx="685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&lt;1%</a:t>
            </a:r>
          </a:p>
          <a:p>
            <a:endParaRPr lang="en-GB">
              <a:solidFill>
                <a:srgbClr val="FF0000"/>
              </a:solidFill>
            </a:endParaRPr>
          </a:p>
          <a:p>
            <a:endParaRPr lang="en-GB">
              <a:solidFill>
                <a:srgbClr val="FF0000"/>
              </a:solidFill>
            </a:endParaRPr>
          </a:p>
          <a:p>
            <a:r>
              <a:rPr lang="en-GB">
                <a:solidFill>
                  <a:srgbClr val="FF0000"/>
                </a:solidFill>
              </a:rPr>
              <a:t>1%</a:t>
            </a:r>
          </a:p>
          <a:p>
            <a:endParaRPr lang="en-GB">
              <a:solidFill>
                <a:srgbClr val="FF0000"/>
              </a:solidFill>
            </a:endParaRPr>
          </a:p>
          <a:p>
            <a:endParaRPr lang="en-GB">
              <a:solidFill>
                <a:srgbClr val="FF0000"/>
              </a:solidFill>
            </a:endParaRPr>
          </a:p>
          <a:p>
            <a:endParaRPr lang="en-GB">
              <a:solidFill>
                <a:srgbClr val="FF0000"/>
              </a:solidFill>
            </a:endParaRPr>
          </a:p>
          <a:p>
            <a:r>
              <a:rPr lang="en-GB">
                <a:solidFill>
                  <a:srgbClr val="FF0000"/>
                </a:solidFill>
              </a:rPr>
              <a:t>3%</a:t>
            </a:r>
          </a:p>
        </p:txBody>
      </p:sp>
      <p:sp>
        <p:nvSpPr>
          <p:cNvPr id="21512" name="TextBox 32"/>
          <p:cNvSpPr txBox="1">
            <a:spLocks noChangeArrowheads="1"/>
          </p:cNvSpPr>
          <p:nvPr/>
        </p:nvSpPr>
        <p:spPr bwMode="auto">
          <a:xfrm rot="991797">
            <a:off x="3475038" y="4322763"/>
            <a:ext cx="685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4%</a:t>
            </a:r>
          </a:p>
          <a:p>
            <a:endParaRPr lang="en-GB">
              <a:solidFill>
                <a:srgbClr val="FF0000"/>
              </a:solidFill>
            </a:endParaRPr>
          </a:p>
          <a:p>
            <a:endParaRPr lang="en-GB">
              <a:solidFill>
                <a:srgbClr val="FF0000"/>
              </a:solidFill>
            </a:endParaRPr>
          </a:p>
          <a:p>
            <a:r>
              <a:rPr lang="en-GB">
                <a:solidFill>
                  <a:srgbClr val="FF0000"/>
                </a:solidFill>
              </a:rPr>
              <a:t>&lt;1%</a:t>
            </a:r>
          </a:p>
          <a:p>
            <a:endParaRPr lang="en-GB">
              <a:solidFill>
                <a:srgbClr val="FF0000"/>
              </a:solidFill>
            </a:endParaRPr>
          </a:p>
          <a:p>
            <a:endParaRPr lang="en-GB">
              <a:solidFill>
                <a:srgbClr val="FF0000"/>
              </a:solidFill>
            </a:endParaRPr>
          </a:p>
          <a:p>
            <a:r>
              <a:rPr lang="en-GB">
                <a:solidFill>
                  <a:srgbClr val="FF0000"/>
                </a:solidFill>
              </a:rPr>
              <a:t>&lt;1%</a:t>
            </a:r>
          </a:p>
        </p:txBody>
      </p:sp>
      <p:sp>
        <p:nvSpPr>
          <p:cNvPr id="21513" name="TextBox 33"/>
          <p:cNvSpPr txBox="1">
            <a:spLocks noChangeArrowheads="1"/>
          </p:cNvSpPr>
          <p:nvPr/>
        </p:nvSpPr>
        <p:spPr bwMode="auto">
          <a:xfrm rot="824531">
            <a:off x="1449388" y="3548063"/>
            <a:ext cx="2974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       0%        &lt;1%        4%</a:t>
            </a:r>
          </a:p>
        </p:txBody>
      </p:sp>
      <p:sp>
        <p:nvSpPr>
          <p:cNvPr id="21514" name="TextBox 34"/>
          <p:cNvSpPr txBox="1">
            <a:spLocks noChangeArrowheads="1"/>
          </p:cNvSpPr>
          <p:nvPr/>
        </p:nvSpPr>
        <p:spPr bwMode="auto">
          <a:xfrm>
            <a:off x="228600" y="4267200"/>
            <a:ext cx="2971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For structures on the sea bed, around 20% of wastes deposited within 8 m of the cages</a:t>
            </a:r>
          </a:p>
          <a:p>
            <a:endParaRPr lang="en-GB"/>
          </a:p>
          <a:p>
            <a:r>
              <a:rPr lang="en-GB"/>
              <a:t>Fine, slow settling Milkfish faeces are dispersed away from these structures</a:t>
            </a:r>
          </a:p>
        </p:txBody>
      </p:sp>
      <p:grpSp>
        <p:nvGrpSpPr>
          <p:cNvPr id="21515" name="Group 51"/>
          <p:cNvGrpSpPr>
            <a:grpSpLocks/>
          </p:cNvGrpSpPr>
          <p:nvPr/>
        </p:nvGrpSpPr>
        <p:grpSpPr bwMode="auto">
          <a:xfrm>
            <a:off x="1905000" y="457200"/>
            <a:ext cx="6248400" cy="6248400"/>
            <a:chOff x="415119" y="-475397"/>
            <a:chExt cx="7710757" cy="7405354"/>
          </a:xfrm>
        </p:grpSpPr>
        <p:sp>
          <p:nvSpPr>
            <p:cNvPr id="49" name="Rectangle 48"/>
            <p:cNvSpPr/>
            <p:nvPr/>
          </p:nvSpPr>
          <p:spPr>
            <a:xfrm rot="840000">
              <a:off x="3616180" y="2775734"/>
              <a:ext cx="1330185" cy="1040438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 rot="840000">
              <a:off x="7120892" y="3535836"/>
              <a:ext cx="1004984" cy="1040438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840000">
              <a:off x="4987504" y="3022203"/>
              <a:ext cx="1004985" cy="1040437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1520" name="Group 51"/>
            <p:cNvGrpSpPr>
              <a:grpSpLocks/>
            </p:cNvGrpSpPr>
            <p:nvPr/>
          </p:nvGrpSpPr>
          <p:grpSpPr bwMode="auto">
            <a:xfrm rot="878108">
              <a:off x="3627978" y="2680272"/>
              <a:ext cx="1295400" cy="1143000"/>
              <a:chOff x="5029200" y="5410200"/>
              <a:chExt cx="1295400" cy="1143000"/>
            </a:xfrm>
          </p:grpSpPr>
          <p:grpSp>
            <p:nvGrpSpPr>
              <p:cNvPr id="21533" name="Group 39"/>
              <p:cNvGrpSpPr>
                <a:grpSpLocks/>
              </p:cNvGrpSpPr>
              <p:nvPr/>
            </p:nvGrpSpPr>
            <p:grpSpPr bwMode="auto">
              <a:xfrm>
                <a:off x="5029200" y="5410200"/>
                <a:ext cx="609600" cy="533400"/>
                <a:chOff x="3733800" y="2057400"/>
                <a:chExt cx="609600" cy="533400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3732582" y="2057195"/>
                  <a:ext cx="609261" cy="53432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latin typeface="Arial" pitchFamily="34" charset="0"/>
                    <a:cs typeface="Arial" pitchFamily="34" charset="0"/>
                  </a:endParaRPr>
                </a:p>
              </p:txBody>
            </p:sp>
            <p:pic>
              <p:nvPicPr>
                <p:cNvPr id="21544" name="Picture 2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7436" t="21371" r="10767" b="18790"/>
                <a:stretch>
                  <a:fillRect/>
                </a:stretch>
              </p:blipFill>
              <p:spPr bwMode="auto">
                <a:xfrm>
                  <a:off x="3770194" y="2145697"/>
                  <a:ext cx="533400" cy="3394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534" name="Group 42"/>
              <p:cNvGrpSpPr>
                <a:grpSpLocks/>
              </p:cNvGrpSpPr>
              <p:nvPr/>
            </p:nvGrpSpPr>
            <p:grpSpPr bwMode="auto">
              <a:xfrm>
                <a:off x="5715000" y="5410200"/>
                <a:ext cx="609600" cy="533400"/>
                <a:chOff x="3733800" y="2057400"/>
                <a:chExt cx="609600" cy="533400"/>
              </a:xfrm>
            </p:grpSpPr>
            <p:sp>
              <p:nvSpPr>
                <p:cNvPr id="44" name="Rectangle 43"/>
                <p:cNvSpPr/>
                <p:nvPr/>
              </p:nvSpPr>
              <p:spPr>
                <a:xfrm>
                  <a:off x="3732906" y="2056240"/>
                  <a:ext cx="609259" cy="53432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latin typeface="Arial" pitchFamily="34" charset="0"/>
                    <a:cs typeface="Arial" pitchFamily="34" charset="0"/>
                  </a:endParaRPr>
                </a:p>
              </p:txBody>
            </p:sp>
            <p:pic>
              <p:nvPicPr>
                <p:cNvPr id="21542" name="Picture 2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7436" t="21371" r="10767" b="18790"/>
                <a:stretch>
                  <a:fillRect/>
                </a:stretch>
              </p:blipFill>
              <p:spPr bwMode="auto">
                <a:xfrm>
                  <a:off x="3770194" y="2145697"/>
                  <a:ext cx="533400" cy="3394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535" name="Group 45"/>
              <p:cNvGrpSpPr>
                <a:grpSpLocks/>
              </p:cNvGrpSpPr>
              <p:nvPr/>
            </p:nvGrpSpPr>
            <p:grpSpPr bwMode="auto">
              <a:xfrm>
                <a:off x="5029200" y="6019800"/>
                <a:ext cx="609600" cy="533400"/>
                <a:chOff x="3733800" y="2057400"/>
                <a:chExt cx="609600" cy="533400"/>
              </a:xfrm>
            </p:grpSpPr>
            <p:sp>
              <p:nvSpPr>
                <p:cNvPr id="47" name="Rectangle 46"/>
                <p:cNvSpPr/>
                <p:nvPr/>
              </p:nvSpPr>
              <p:spPr>
                <a:xfrm>
                  <a:off x="3732080" y="2056359"/>
                  <a:ext cx="609261" cy="53432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latin typeface="Arial" pitchFamily="34" charset="0"/>
                    <a:cs typeface="Arial" pitchFamily="34" charset="0"/>
                  </a:endParaRPr>
                </a:p>
              </p:txBody>
            </p:sp>
            <p:pic>
              <p:nvPicPr>
                <p:cNvPr id="21540" name="Picture 2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7436" t="21371" r="10767" b="18790"/>
                <a:stretch>
                  <a:fillRect/>
                </a:stretch>
              </p:blipFill>
              <p:spPr bwMode="auto">
                <a:xfrm>
                  <a:off x="3770194" y="2145697"/>
                  <a:ext cx="533400" cy="3394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536" name="Group 48"/>
              <p:cNvGrpSpPr>
                <a:grpSpLocks/>
              </p:cNvGrpSpPr>
              <p:nvPr/>
            </p:nvGrpSpPr>
            <p:grpSpPr bwMode="auto">
              <a:xfrm>
                <a:off x="5715000" y="6019800"/>
                <a:ext cx="609600" cy="533400"/>
                <a:chOff x="3733800" y="2057400"/>
                <a:chExt cx="609600" cy="533400"/>
              </a:xfrm>
            </p:grpSpPr>
            <p:sp>
              <p:nvSpPr>
                <p:cNvPr id="50" name="Rectangle 49"/>
                <p:cNvSpPr/>
                <p:nvPr/>
              </p:nvSpPr>
              <p:spPr>
                <a:xfrm>
                  <a:off x="3732405" y="2055404"/>
                  <a:ext cx="609259" cy="53432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latin typeface="Arial" pitchFamily="34" charset="0"/>
                    <a:cs typeface="Arial" pitchFamily="34" charset="0"/>
                  </a:endParaRPr>
                </a:p>
              </p:txBody>
            </p:sp>
            <p:pic>
              <p:nvPicPr>
                <p:cNvPr id="21538" name="Picture 2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7436" t="21371" r="10767" b="18790"/>
                <a:stretch>
                  <a:fillRect/>
                </a:stretch>
              </p:blipFill>
              <p:spPr bwMode="auto">
                <a:xfrm>
                  <a:off x="3770194" y="2145697"/>
                  <a:ext cx="533400" cy="3394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43" name="Rectangle 42"/>
            <p:cNvSpPr/>
            <p:nvPr/>
          </p:nvSpPr>
          <p:spPr>
            <a:xfrm rot="840000">
              <a:off x="6053218" y="3251739"/>
              <a:ext cx="1004985" cy="1038556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1522" name="Group 55"/>
            <p:cNvGrpSpPr>
              <a:grpSpLocks/>
            </p:cNvGrpSpPr>
            <p:nvPr/>
          </p:nvGrpSpPr>
          <p:grpSpPr bwMode="auto">
            <a:xfrm rot="5582067">
              <a:off x="3223505" y="344906"/>
              <a:ext cx="3138154" cy="1497547"/>
              <a:chOff x="491922" y="2011060"/>
              <a:chExt cx="3138154" cy="1497547"/>
            </a:xfrm>
          </p:grpSpPr>
          <p:sp>
            <p:nvSpPr>
              <p:cNvPr id="53" name="Rectangle 52"/>
              <p:cNvSpPr/>
              <p:nvPr/>
            </p:nvSpPr>
            <p:spPr>
              <a:xfrm rot="840000">
                <a:off x="490151" y="2012271"/>
                <a:ext cx="1004690" cy="1040246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 rot="840000">
                <a:off x="1558701" y="2239711"/>
                <a:ext cx="1004690" cy="1040246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 rot="840000">
                <a:off x="2625471" y="2469210"/>
                <a:ext cx="1004690" cy="1040247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1523" name="Group 56"/>
            <p:cNvGrpSpPr>
              <a:grpSpLocks/>
            </p:cNvGrpSpPr>
            <p:nvPr/>
          </p:nvGrpSpPr>
          <p:grpSpPr bwMode="auto">
            <a:xfrm rot="5582067">
              <a:off x="2080505" y="4612106"/>
              <a:ext cx="3138154" cy="1497547"/>
              <a:chOff x="491922" y="2011060"/>
              <a:chExt cx="3138154" cy="1497547"/>
            </a:xfrm>
          </p:grpSpPr>
          <p:sp>
            <p:nvSpPr>
              <p:cNvPr id="58" name="Rectangle 57"/>
              <p:cNvSpPr/>
              <p:nvPr/>
            </p:nvSpPr>
            <p:spPr>
              <a:xfrm rot="840000">
                <a:off x="490214" y="2015304"/>
                <a:ext cx="1004690" cy="1040247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 rot="840000">
                <a:off x="1558615" y="2240790"/>
                <a:ext cx="1004690" cy="1038288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 rot="840000">
                <a:off x="2625436" y="2470288"/>
                <a:ext cx="1004690" cy="1040247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1" name="Rectangle 60"/>
            <p:cNvSpPr/>
            <p:nvPr/>
          </p:nvSpPr>
          <p:spPr>
            <a:xfrm rot="840000">
              <a:off x="415119" y="1955426"/>
              <a:ext cx="1004985" cy="1040438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 rot="840000">
              <a:off x="1482793" y="2184961"/>
              <a:ext cx="1003025" cy="1038556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 rot="840000">
              <a:off x="2548507" y="2412616"/>
              <a:ext cx="1004984" cy="1040437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516" name="TextBox 63"/>
          <p:cNvSpPr txBox="1">
            <a:spLocks noChangeArrowheads="1"/>
          </p:cNvSpPr>
          <p:nvPr/>
        </p:nvSpPr>
        <p:spPr bwMode="auto">
          <a:xfrm>
            <a:off x="4495800" y="3124200"/>
            <a:ext cx="6096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4 %</a:t>
            </a:r>
          </a:p>
        </p:txBody>
      </p:sp>
    </p:spTree>
    <p:extLst>
      <p:ext uri="{BB962C8B-B14F-4D97-AF65-F5344CB8AC3E}">
        <p14:creationId xmlns:p14="http://schemas.microsoft.com/office/powerpoint/2010/main" val="191028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3"/>
          <p:cNvSpPr txBox="1">
            <a:spLocks noChangeArrowheads="1"/>
          </p:cNvSpPr>
          <p:nvPr/>
        </p:nvSpPr>
        <p:spPr bwMode="auto">
          <a:xfrm>
            <a:off x="457200" y="304800"/>
            <a:ext cx="807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 dirty="0" smtClean="0">
                <a:latin typeface="Calibri" pitchFamily="34" charset="0"/>
              </a:rPr>
              <a:t>Concept of cage within a cage production</a:t>
            </a:r>
            <a:endParaRPr lang="en-GB" sz="3200" dirty="0">
              <a:latin typeface="Calibri" pitchFamily="34" charset="0"/>
            </a:endParaRPr>
          </a:p>
        </p:txBody>
      </p:sp>
      <p:pic>
        <p:nvPicPr>
          <p:cNvPr id="23555" name="Picture 4" descr="IMTA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2236" y="980728"/>
            <a:ext cx="7282172" cy="516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207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3"/>
          <a:srcRect l="7436" t="21371" r="10767" b="18790"/>
          <a:stretch>
            <a:fillRect/>
          </a:stretch>
        </p:blipFill>
        <p:spPr bwMode="auto">
          <a:xfrm>
            <a:off x="5659437" y="4092099"/>
            <a:ext cx="479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 l="7436" t="21371" r="10767" b="18790"/>
          <a:stretch>
            <a:fillRect/>
          </a:stretch>
        </p:blipFill>
        <p:spPr bwMode="auto">
          <a:xfrm>
            <a:off x="3602037" y="2872899"/>
            <a:ext cx="860425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14"/>
          <p:cNvSpPr/>
          <p:nvPr/>
        </p:nvSpPr>
        <p:spPr>
          <a:xfrm>
            <a:off x="1808162" y="2398237"/>
            <a:ext cx="5759450" cy="2333625"/>
          </a:xfrm>
          <a:custGeom>
            <a:avLst/>
            <a:gdLst>
              <a:gd name="connsiteX0" fmla="*/ 0 w 5759355"/>
              <a:gd name="connsiteY0" fmla="*/ 68239 h 2333767"/>
              <a:gd name="connsiteX1" fmla="*/ 0 w 5759355"/>
              <a:gd name="connsiteY1" fmla="*/ 2333767 h 2333767"/>
              <a:gd name="connsiteX2" fmla="*/ 5759355 w 5759355"/>
              <a:gd name="connsiteY2" fmla="*/ 2320120 h 2333767"/>
              <a:gd name="connsiteX3" fmla="*/ 5691116 w 5759355"/>
              <a:gd name="connsiteY3" fmla="*/ 0 h 233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59355" h="2333767">
                <a:moveTo>
                  <a:pt x="0" y="68239"/>
                </a:moveTo>
                <a:lnTo>
                  <a:pt x="0" y="2333767"/>
                </a:lnTo>
                <a:lnTo>
                  <a:pt x="5759355" y="2320120"/>
                </a:lnTo>
                <a:lnTo>
                  <a:pt x="5691116" y="0"/>
                </a:ln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Freeform 15"/>
          <p:cNvSpPr/>
          <p:nvPr/>
        </p:nvSpPr>
        <p:spPr>
          <a:xfrm>
            <a:off x="3373437" y="2415699"/>
            <a:ext cx="2670175" cy="1401763"/>
          </a:xfrm>
          <a:custGeom>
            <a:avLst/>
            <a:gdLst>
              <a:gd name="connsiteX0" fmla="*/ 0 w 5759355"/>
              <a:gd name="connsiteY0" fmla="*/ 68239 h 2333767"/>
              <a:gd name="connsiteX1" fmla="*/ 0 w 5759355"/>
              <a:gd name="connsiteY1" fmla="*/ 2333767 h 2333767"/>
              <a:gd name="connsiteX2" fmla="*/ 5759355 w 5759355"/>
              <a:gd name="connsiteY2" fmla="*/ 2320120 h 2333767"/>
              <a:gd name="connsiteX3" fmla="*/ 5691116 w 5759355"/>
              <a:gd name="connsiteY3" fmla="*/ 0 h 233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59355" h="2333767">
                <a:moveTo>
                  <a:pt x="0" y="68239"/>
                </a:moveTo>
                <a:lnTo>
                  <a:pt x="0" y="2333767"/>
                </a:lnTo>
                <a:lnTo>
                  <a:pt x="5759355" y="2320120"/>
                </a:lnTo>
                <a:lnTo>
                  <a:pt x="5691116" y="0"/>
                </a:ln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Freeform 16"/>
          <p:cNvSpPr/>
          <p:nvPr/>
        </p:nvSpPr>
        <p:spPr>
          <a:xfrm>
            <a:off x="307975" y="2669699"/>
            <a:ext cx="8529637" cy="285750"/>
          </a:xfrm>
          <a:custGeom>
            <a:avLst/>
            <a:gdLst>
              <a:gd name="connsiteX0" fmla="*/ 0 w 8529851"/>
              <a:gd name="connsiteY0" fmla="*/ 166048 h 286603"/>
              <a:gd name="connsiteX1" fmla="*/ 382137 w 8529851"/>
              <a:gd name="connsiteY1" fmla="*/ 275230 h 286603"/>
              <a:gd name="connsiteX2" fmla="*/ 627797 w 8529851"/>
              <a:gd name="connsiteY2" fmla="*/ 234286 h 286603"/>
              <a:gd name="connsiteX3" fmla="*/ 1228298 w 8529851"/>
              <a:gd name="connsiteY3" fmla="*/ 275230 h 286603"/>
              <a:gd name="connsiteX4" fmla="*/ 1419367 w 8529851"/>
              <a:gd name="connsiteY4" fmla="*/ 275230 h 286603"/>
              <a:gd name="connsiteX5" fmla="*/ 2006221 w 8529851"/>
              <a:gd name="connsiteY5" fmla="*/ 220639 h 286603"/>
              <a:gd name="connsiteX6" fmla="*/ 2524836 w 8529851"/>
              <a:gd name="connsiteY6" fmla="*/ 125104 h 286603"/>
              <a:gd name="connsiteX7" fmla="*/ 2893325 w 8529851"/>
              <a:gd name="connsiteY7" fmla="*/ 220639 h 286603"/>
              <a:gd name="connsiteX8" fmla="*/ 3261815 w 8529851"/>
              <a:gd name="connsiteY8" fmla="*/ 125104 h 286603"/>
              <a:gd name="connsiteX9" fmla="*/ 3603009 w 8529851"/>
              <a:gd name="connsiteY9" fmla="*/ 138752 h 286603"/>
              <a:gd name="connsiteX10" fmla="*/ 4039737 w 8529851"/>
              <a:gd name="connsiteY10" fmla="*/ 179695 h 286603"/>
              <a:gd name="connsiteX11" fmla="*/ 4503761 w 8529851"/>
              <a:gd name="connsiteY11" fmla="*/ 56866 h 286603"/>
              <a:gd name="connsiteX12" fmla="*/ 4749421 w 8529851"/>
              <a:gd name="connsiteY12" fmla="*/ 97809 h 286603"/>
              <a:gd name="connsiteX13" fmla="*/ 4954137 w 8529851"/>
              <a:gd name="connsiteY13" fmla="*/ 138752 h 286603"/>
              <a:gd name="connsiteX14" fmla="*/ 5336275 w 8529851"/>
              <a:gd name="connsiteY14" fmla="*/ 97809 h 286603"/>
              <a:gd name="connsiteX15" fmla="*/ 5663821 w 8529851"/>
              <a:gd name="connsiteY15" fmla="*/ 125104 h 286603"/>
              <a:gd name="connsiteX16" fmla="*/ 6100549 w 8529851"/>
              <a:gd name="connsiteY16" fmla="*/ 70513 h 286603"/>
              <a:gd name="connsiteX17" fmla="*/ 6496334 w 8529851"/>
              <a:gd name="connsiteY17" fmla="*/ 43218 h 286603"/>
              <a:gd name="connsiteX18" fmla="*/ 6892119 w 8529851"/>
              <a:gd name="connsiteY18" fmla="*/ 152400 h 286603"/>
              <a:gd name="connsiteX19" fmla="*/ 7069540 w 8529851"/>
              <a:gd name="connsiteY19" fmla="*/ 43218 h 286603"/>
              <a:gd name="connsiteX20" fmla="*/ 7670042 w 8529851"/>
              <a:gd name="connsiteY20" fmla="*/ 125104 h 286603"/>
              <a:gd name="connsiteX21" fmla="*/ 8106770 w 8529851"/>
              <a:gd name="connsiteY21" fmla="*/ 97809 h 286603"/>
              <a:gd name="connsiteX22" fmla="*/ 8407021 w 8529851"/>
              <a:gd name="connsiteY22" fmla="*/ 15922 h 286603"/>
              <a:gd name="connsiteX23" fmla="*/ 8529851 w 8529851"/>
              <a:gd name="connsiteY23" fmla="*/ 2275 h 28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529851" h="286603">
                <a:moveTo>
                  <a:pt x="0" y="166048"/>
                </a:moveTo>
                <a:cubicBezTo>
                  <a:pt x="138752" y="214952"/>
                  <a:pt x="277504" y="263857"/>
                  <a:pt x="382137" y="275230"/>
                </a:cubicBezTo>
                <a:cubicBezTo>
                  <a:pt x="486770" y="286603"/>
                  <a:pt x="486770" y="234286"/>
                  <a:pt x="627797" y="234286"/>
                </a:cubicBezTo>
                <a:cubicBezTo>
                  <a:pt x="768824" y="234286"/>
                  <a:pt x="1096370" y="268406"/>
                  <a:pt x="1228298" y="275230"/>
                </a:cubicBezTo>
                <a:cubicBezTo>
                  <a:pt x="1360226" y="282054"/>
                  <a:pt x="1289713" y="284329"/>
                  <a:pt x="1419367" y="275230"/>
                </a:cubicBezTo>
                <a:cubicBezTo>
                  <a:pt x="1549021" y="266131"/>
                  <a:pt x="1821976" y="245660"/>
                  <a:pt x="2006221" y="220639"/>
                </a:cubicBezTo>
                <a:cubicBezTo>
                  <a:pt x="2190466" y="195618"/>
                  <a:pt x="2376985" y="125104"/>
                  <a:pt x="2524836" y="125104"/>
                </a:cubicBezTo>
                <a:cubicBezTo>
                  <a:pt x="2672687" y="125104"/>
                  <a:pt x="2770495" y="220639"/>
                  <a:pt x="2893325" y="220639"/>
                </a:cubicBezTo>
                <a:cubicBezTo>
                  <a:pt x="3016155" y="220639"/>
                  <a:pt x="3143534" y="138752"/>
                  <a:pt x="3261815" y="125104"/>
                </a:cubicBezTo>
                <a:cubicBezTo>
                  <a:pt x="3380096" y="111456"/>
                  <a:pt x="3473355" y="129653"/>
                  <a:pt x="3603009" y="138752"/>
                </a:cubicBezTo>
                <a:cubicBezTo>
                  <a:pt x="3732663" y="147851"/>
                  <a:pt x="3889612" y="193343"/>
                  <a:pt x="4039737" y="179695"/>
                </a:cubicBezTo>
                <a:cubicBezTo>
                  <a:pt x="4189862" y="166047"/>
                  <a:pt x="4385480" y="70514"/>
                  <a:pt x="4503761" y="56866"/>
                </a:cubicBezTo>
                <a:cubicBezTo>
                  <a:pt x="4622042" y="43218"/>
                  <a:pt x="4674358" y="84161"/>
                  <a:pt x="4749421" y="97809"/>
                </a:cubicBezTo>
                <a:cubicBezTo>
                  <a:pt x="4824484" y="111457"/>
                  <a:pt x="4856328" y="138752"/>
                  <a:pt x="4954137" y="138752"/>
                </a:cubicBezTo>
                <a:cubicBezTo>
                  <a:pt x="5051946" y="138752"/>
                  <a:pt x="5217994" y="100084"/>
                  <a:pt x="5336275" y="97809"/>
                </a:cubicBezTo>
                <a:cubicBezTo>
                  <a:pt x="5454556" y="95534"/>
                  <a:pt x="5536442" y="129653"/>
                  <a:pt x="5663821" y="125104"/>
                </a:cubicBezTo>
                <a:cubicBezTo>
                  <a:pt x="5791200" y="120555"/>
                  <a:pt x="5961797" y="84161"/>
                  <a:pt x="6100549" y="70513"/>
                </a:cubicBezTo>
                <a:cubicBezTo>
                  <a:pt x="6239301" y="56865"/>
                  <a:pt x="6364406" y="29570"/>
                  <a:pt x="6496334" y="43218"/>
                </a:cubicBezTo>
                <a:cubicBezTo>
                  <a:pt x="6628262" y="56866"/>
                  <a:pt x="6796585" y="152400"/>
                  <a:pt x="6892119" y="152400"/>
                </a:cubicBezTo>
                <a:cubicBezTo>
                  <a:pt x="6987653" y="152400"/>
                  <a:pt x="6939886" y="47767"/>
                  <a:pt x="7069540" y="43218"/>
                </a:cubicBezTo>
                <a:cubicBezTo>
                  <a:pt x="7199194" y="38669"/>
                  <a:pt x="7497170" y="116006"/>
                  <a:pt x="7670042" y="125104"/>
                </a:cubicBezTo>
                <a:cubicBezTo>
                  <a:pt x="7842914" y="134203"/>
                  <a:pt x="7983940" y="116006"/>
                  <a:pt x="8106770" y="97809"/>
                </a:cubicBezTo>
                <a:cubicBezTo>
                  <a:pt x="8229600" y="79612"/>
                  <a:pt x="8336508" y="31844"/>
                  <a:pt x="8407021" y="15922"/>
                </a:cubicBezTo>
                <a:cubicBezTo>
                  <a:pt x="8477535" y="0"/>
                  <a:pt x="8529851" y="2275"/>
                  <a:pt x="8529851" y="2275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583237" y="3406299"/>
            <a:ext cx="152400" cy="12223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830637" y="4015899"/>
            <a:ext cx="46038" cy="4603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497637" y="4168299"/>
            <a:ext cx="46038" cy="4603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733800" y="5715000"/>
            <a:ext cx="46038" cy="4603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5048250" y="2796699"/>
            <a:ext cx="458788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9" name="TextBox 24"/>
          <p:cNvSpPr txBox="1">
            <a:spLocks noChangeArrowheads="1"/>
          </p:cNvSpPr>
          <p:nvPr/>
        </p:nvSpPr>
        <p:spPr bwMode="auto">
          <a:xfrm>
            <a:off x="4135437" y="2034699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100 units wet feed</a:t>
            </a:r>
          </a:p>
        </p:txBody>
      </p:sp>
      <p:sp>
        <p:nvSpPr>
          <p:cNvPr id="22540" name="TextBox 25"/>
          <p:cNvSpPr txBox="1">
            <a:spLocks noChangeArrowheads="1"/>
          </p:cNvSpPr>
          <p:nvPr/>
        </p:nvSpPr>
        <p:spPr bwMode="auto">
          <a:xfrm>
            <a:off x="5202237" y="3101499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3 feed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5400000">
            <a:off x="5431631" y="3862705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2" name="TextBox 28"/>
          <p:cNvSpPr txBox="1">
            <a:spLocks noChangeArrowheads="1"/>
          </p:cNvSpPr>
          <p:nvPr/>
        </p:nvSpPr>
        <p:spPr bwMode="auto">
          <a:xfrm>
            <a:off x="3449637" y="3330099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11 faeces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3526631" y="3862705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5562600" y="5867400"/>
            <a:ext cx="152400" cy="12223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rot="5400000">
            <a:off x="5410994" y="54094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6" name="TextBox 32"/>
          <p:cNvSpPr txBox="1">
            <a:spLocks noChangeArrowheads="1"/>
          </p:cNvSpPr>
          <p:nvPr/>
        </p:nvSpPr>
        <p:spPr bwMode="auto">
          <a:xfrm>
            <a:off x="5278437" y="4244499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1 feed</a:t>
            </a:r>
          </a:p>
        </p:txBody>
      </p:sp>
      <p:pic>
        <p:nvPicPr>
          <p:cNvPr id="22547" name="Picture 2"/>
          <p:cNvPicPr>
            <a:picLocks noChangeAspect="1" noChangeArrowheads="1"/>
          </p:cNvPicPr>
          <p:nvPr/>
        </p:nvPicPr>
        <p:blipFill>
          <a:blip r:embed="rId3"/>
          <a:srcRect l="7436" t="21371" r="10767" b="18790"/>
          <a:stretch>
            <a:fillRect/>
          </a:stretch>
        </p:blipFill>
        <p:spPr bwMode="auto">
          <a:xfrm>
            <a:off x="3830637" y="4092099"/>
            <a:ext cx="479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8" name="TextBox 34"/>
          <p:cNvSpPr txBox="1">
            <a:spLocks noChangeArrowheads="1"/>
          </p:cNvSpPr>
          <p:nvPr/>
        </p:nvSpPr>
        <p:spPr bwMode="auto">
          <a:xfrm>
            <a:off x="3449637" y="4320699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7 faeces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rot="5400000">
            <a:off x="3505994" y="54094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2057400" y="5715000"/>
            <a:ext cx="46038" cy="4603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551" name="TextBox 37"/>
          <p:cNvSpPr txBox="1">
            <a:spLocks noChangeArrowheads="1"/>
          </p:cNvSpPr>
          <p:nvPr/>
        </p:nvSpPr>
        <p:spPr bwMode="auto">
          <a:xfrm>
            <a:off x="1925637" y="4320699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1 faeces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rot="5400000">
            <a:off x="1829594" y="54094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53" name="Picture 2"/>
          <p:cNvPicPr>
            <a:picLocks noChangeAspect="1" noChangeArrowheads="1"/>
          </p:cNvPicPr>
          <p:nvPr/>
        </p:nvPicPr>
        <p:blipFill>
          <a:blip r:embed="rId3"/>
          <a:srcRect l="7436" t="21371" r="10767" b="18790"/>
          <a:stretch>
            <a:fillRect/>
          </a:stretch>
        </p:blipFill>
        <p:spPr bwMode="auto">
          <a:xfrm>
            <a:off x="1925637" y="4015899"/>
            <a:ext cx="479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54" name="TextBox 40"/>
          <p:cNvSpPr txBox="1">
            <a:spLocks noChangeArrowheads="1"/>
          </p:cNvSpPr>
          <p:nvPr/>
        </p:nvSpPr>
        <p:spPr bwMode="auto">
          <a:xfrm>
            <a:off x="228600" y="228600"/>
            <a:ext cx="8001000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dirty="0"/>
              <a:t>IMTA 4 – cage in a cage</a:t>
            </a:r>
          </a:p>
          <a:p>
            <a:endParaRPr lang="en-GB" dirty="0" smtClean="0"/>
          </a:p>
          <a:p>
            <a:r>
              <a:rPr lang="en-GB" dirty="0" smtClean="0"/>
              <a:t>Grouper </a:t>
            </a:r>
            <a:r>
              <a:rPr lang="en-GB" dirty="0"/>
              <a:t>are in the inner cage, Milkfish in the outer cage</a:t>
            </a:r>
          </a:p>
          <a:p>
            <a:r>
              <a:rPr lang="en-GB" dirty="0" smtClean="0"/>
              <a:t>Clean </a:t>
            </a:r>
            <a:r>
              <a:rPr lang="en-GB" dirty="0"/>
              <a:t>outer nets are essential</a:t>
            </a:r>
          </a:p>
          <a:p>
            <a:r>
              <a:rPr lang="en-GB" dirty="0" smtClean="0"/>
              <a:t>Assumptions </a:t>
            </a:r>
            <a:r>
              <a:rPr lang="en-GB" dirty="0"/>
              <a:t>– all units are dry mass except the ration</a:t>
            </a:r>
          </a:p>
          <a:p>
            <a:endParaRPr lang="en-GB" dirty="0"/>
          </a:p>
        </p:txBody>
      </p:sp>
      <p:sp>
        <p:nvSpPr>
          <p:cNvPr id="22555" name="TextBox 42"/>
          <p:cNvSpPr txBox="1">
            <a:spLocks noChangeArrowheads="1"/>
          </p:cNvSpPr>
          <p:nvPr/>
        </p:nvSpPr>
        <p:spPr bwMode="auto">
          <a:xfrm>
            <a:off x="267493" y="4890859"/>
            <a:ext cx="861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latin typeface="Calibri" pitchFamily="34" charset="0"/>
              </a:rPr>
              <a:t>Grouper: wasted feed – 12%, digestibility – 49 %, wet FCR 7.5</a:t>
            </a:r>
          </a:p>
          <a:p>
            <a:r>
              <a:rPr lang="en-GB" dirty="0">
                <a:latin typeface="Calibri" pitchFamily="34" charset="0"/>
              </a:rPr>
              <a:t>Milkfish: consumes 70 % of waste feed, 30 % of waste faeces</a:t>
            </a:r>
          </a:p>
        </p:txBody>
      </p:sp>
    </p:spTree>
    <p:extLst>
      <p:ext uri="{BB962C8B-B14F-4D97-AF65-F5344CB8AC3E}">
        <p14:creationId xmlns:p14="http://schemas.microsoft.com/office/powerpoint/2010/main" val="257296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>
                <a:latin typeface="Arial" charset="0"/>
                <a:cs typeface="Arial" charset="0"/>
              </a:rPr>
              <a:t>Mooring trial - scale model</a:t>
            </a:r>
          </a:p>
        </p:txBody>
      </p:sp>
      <p:grpSp>
        <p:nvGrpSpPr>
          <p:cNvPr id="140306" name="Group 18"/>
          <p:cNvGrpSpPr>
            <a:grpSpLocks/>
          </p:cNvGrpSpPr>
          <p:nvPr/>
        </p:nvGrpSpPr>
        <p:grpSpPr bwMode="auto">
          <a:xfrm>
            <a:off x="2268538" y="1412875"/>
            <a:ext cx="4824412" cy="4176713"/>
            <a:chOff x="1429" y="890"/>
            <a:chExt cx="3039" cy="2631"/>
          </a:xfrm>
        </p:grpSpPr>
        <p:pic>
          <p:nvPicPr>
            <p:cNvPr id="14029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59" t="13345" r="16159" b="9319"/>
            <a:stretch>
              <a:fillRect/>
            </a:stretch>
          </p:blipFill>
          <p:spPr bwMode="auto">
            <a:xfrm>
              <a:off x="1429" y="890"/>
              <a:ext cx="2993" cy="26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0293" name="Line 5"/>
            <p:cNvSpPr>
              <a:spLocks noChangeShapeType="1"/>
            </p:cNvSpPr>
            <p:nvPr/>
          </p:nvSpPr>
          <p:spPr bwMode="auto">
            <a:xfrm>
              <a:off x="2439" y="1298"/>
              <a:ext cx="89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0294" name="Text Box 6"/>
            <p:cNvSpPr txBox="1">
              <a:spLocks noChangeArrowheads="1"/>
            </p:cNvSpPr>
            <p:nvPr/>
          </p:nvSpPr>
          <p:spPr bwMode="auto">
            <a:xfrm>
              <a:off x="2653" y="1144"/>
              <a:ext cx="49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altLang="ko-KR" sz="1200" b="1">
                  <a:latin typeface="Times New Roman" pitchFamily="18" charset="0"/>
                  <a:ea typeface="Batang" pitchFamily="18" charset="-127"/>
                </a:rPr>
                <a:t>1.2 m</a:t>
              </a:r>
              <a:endParaRPr lang="en-GB" sz="2800" b="1"/>
            </a:p>
          </p:txBody>
        </p:sp>
        <p:sp>
          <p:nvSpPr>
            <p:cNvPr id="140295" name="Line 7"/>
            <p:cNvSpPr>
              <a:spLocks noChangeShapeType="1"/>
            </p:cNvSpPr>
            <p:nvPr/>
          </p:nvSpPr>
          <p:spPr bwMode="auto">
            <a:xfrm>
              <a:off x="3923" y="1389"/>
              <a:ext cx="0" cy="19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0296" name="Line 8"/>
            <p:cNvSpPr>
              <a:spLocks noChangeShapeType="1"/>
            </p:cNvSpPr>
            <p:nvPr/>
          </p:nvSpPr>
          <p:spPr bwMode="auto">
            <a:xfrm>
              <a:off x="1973" y="2976"/>
              <a:ext cx="1088" cy="3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0297" name="Text Box 9"/>
            <p:cNvSpPr txBox="1">
              <a:spLocks noChangeArrowheads="1"/>
            </p:cNvSpPr>
            <p:nvPr/>
          </p:nvSpPr>
          <p:spPr bwMode="auto">
            <a:xfrm>
              <a:off x="2018" y="2478"/>
              <a:ext cx="49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altLang="ko-KR" sz="1200" b="1">
                  <a:latin typeface="Times New Roman" pitchFamily="18" charset="0"/>
                  <a:ea typeface="Batang" pitchFamily="18" charset="-127"/>
                </a:rPr>
                <a:t>1.5 m</a:t>
              </a:r>
              <a:endParaRPr lang="en-GB" sz="2800" b="1"/>
            </a:p>
          </p:txBody>
        </p:sp>
        <p:sp>
          <p:nvSpPr>
            <p:cNvPr id="140298" name="Line 10"/>
            <p:cNvSpPr>
              <a:spLocks noChangeShapeType="1"/>
            </p:cNvSpPr>
            <p:nvPr/>
          </p:nvSpPr>
          <p:spPr bwMode="auto">
            <a:xfrm flipV="1">
              <a:off x="2018" y="2478"/>
              <a:ext cx="605" cy="3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0299" name="Text Box 11"/>
            <p:cNvSpPr txBox="1">
              <a:spLocks noChangeArrowheads="1"/>
            </p:cNvSpPr>
            <p:nvPr/>
          </p:nvSpPr>
          <p:spPr bwMode="auto">
            <a:xfrm>
              <a:off x="2428" y="3003"/>
              <a:ext cx="49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altLang="ko-KR" sz="1200" b="1">
                  <a:latin typeface="Times New Roman" pitchFamily="18" charset="0"/>
                  <a:ea typeface="Batang" pitchFamily="18" charset="-127"/>
                </a:rPr>
                <a:t>1.5 m</a:t>
              </a:r>
              <a:endParaRPr lang="en-GB" sz="2800" b="1"/>
            </a:p>
          </p:txBody>
        </p:sp>
        <p:sp>
          <p:nvSpPr>
            <p:cNvPr id="140300" name="Text Box 12"/>
            <p:cNvSpPr txBox="1">
              <a:spLocks noChangeArrowheads="1"/>
            </p:cNvSpPr>
            <p:nvPr/>
          </p:nvSpPr>
          <p:spPr bwMode="auto">
            <a:xfrm>
              <a:off x="3878" y="1842"/>
              <a:ext cx="590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altLang="ko-KR" sz="1200" b="1">
                  <a:latin typeface="Times New Roman" pitchFamily="18" charset="0"/>
                  <a:ea typeface="Batang" pitchFamily="18" charset="-127"/>
                </a:rPr>
                <a:t>1.5 – 2.0 m</a:t>
              </a:r>
              <a:endParaRPr lang="en-GB" sz="2800" b="1"/>
            </a:p>
          </p:txBody>
        </p:sp>
      </p:grpSp>
      <p:sp>
        <p:nvSpPr>
          <p:cNvPr id="140307" name="Text Box 19"/>
          <p:cNvSpPr txBox="1">
            <a:spLocks noChangeArrowheads="1"/>
          </p:cNvSpPr>
          <p:nvPr/>
        </p:nvSpPr>
        <p:spPr bwMode="auto">
          <a:xfrm>
            <a:off x="395288" y="6381750"/>
            <a:ext cx="4392612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Mooring Scale Model</a:t>
            </a:r>
          </a:p>
        </p:txBody>
      </p:sp>
    </p:spTree>
    <p:extLst>
      <p:ext uri="{BB962C8B-B14F-4D97-AF65-F5344CB8AC3E}">
        <p14:creationId xmlns:p14="http://schemas.microsoft.com/office/powerpoint/2010/main" val="223886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90" name="Rectangle 1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>
                <a:latin typeface="Arial" charset="0"/>
                <a:cs typeface="Arial" charset="0"/>
              </a:rPr>
              <a:t>Mooring trial - scale model</a:t>
            </a:r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131085" name="Picture 13" descr="GEDC234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022475"/>
            <a:ext cx="4038600" cy="3028950"/>
          </a:xfrm>
        </p:spPr>
      </p:pic>
      <p:pic>
        <p:nvPicPr>
          <p:cNvPr id="131089" name="Picture 17" descr="GEDC233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9313" y="2022475"/>
            <a:ext cx="4038600" cy="3028950"/>
          </a:xfrm>
        </p:spPr>
      </p:pic>
      <p:sp>
        <p:nvSpPr>
          <p:cNvPr id="131092" name="Text Box 20"/>
          <p:cNvSpPr txBox="1">
            <a:spLocks noChangeArrowheads="1"/>
          </p:cNvSpPr>
          <p:nvPr/>
        </p:nvSpPr>
        <p:spPr bwMode="auto">
          <a:xfrm>
            <a:off x="395288" y="6381750"/>
            <a:ext cx="4392612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Mooring Scale Model</a:t>
            </a:r>
          </a:p>
        </p:txBody>
      </p:sp>
    </p:spTree>
    <p:extLst>
      <p:ext uri="{BB962C8B-B14F-4D97-AF65-F5344CB8AC3E}">
        <p14:creationId xmlns:p14="http://schemas.microsoft.com/office/powerpoint/2010/main" val="114671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>
                <a:latin typeface="Arial" charset="0"/>
                <a:cs typeface="Arial" charset="0"/>
              </a:rPr>
              <a:t>Mooring trial - scale model</a:t>
            </a:r>
          </a:p>
        </p:txBody>
      </p:sp>
      <p:grpSp>
        <p:nvGrpSpPr>
          <p:cNvPr id="150531" name="Group 3"/>
          <p:cNvGrpSpPr>
            <a:grpSpLocks/>
          </p:cNvGrpSpPr>
          <p:nvPr/>
        </p:nvGrpSpPr>
        <p:grpSpPr bwMode="auto">
          <a:xfrm>
            <a:off x="1547813" y="1412875"/>
            <a:ext cx="5545137" cy="4248150"/>
            <a:chOff x="975" y="890"/>
            <a:chExt cx="3493" cy="2676"/>
          </a:xfrm>
        </p:grpSpPr>
        <p:pic>
          <p:nvPicPr>
            <p:cNvPr id="15053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9" t="13345" r="16159" b="9319"/>
            <a:stretch>
              <a:fillRect/>
            </a:stretch>
          </p:blipFill>
          <p:spPr bwMode="auto">
            <a:xfrm>
              <a:off x="975" y="890"/>
              <a:ext cx="3447" cy="26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0533" name="Line 5"/>
            <p:cNvSpPr>
              <a:spLocks noChangeShapeType="1"/>
            </p:cNvSpPr>
            <p:nvPr/>
          </p:nvSpPr>
          <p:spPr bwMode="auto">
            <a:xfrm>
              <a:off x="2439" y="1298"/>
              <a:ext cx="89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34" name="Text Box 6"/>
            <p:cNvSpPr txBox="1">
              <a:spLocks noChangeArrowheads="1"/>
            </p:cNvSpPr>
            <p:nvPr/>
          </p:nvSpPr>
          <p:spPr bwMode="auto">
            <a:xfrm>
              <a:off x="2653" y="1144"/>
              <a:ext cx="49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altLang="ko-KR" sz="1200" b="1">
                  <a:latin typeface="Times New Roman" pitchFamily="18" charset="0"/>
                  <a:ea typeface="Batang" pitchFamily="18" charset="-127"/>
                </a:rPr>
                <a:t>1.2 m</a:t>
              </a:r>
              <a:endParaRPr lang="en-GB" sz="2800" b="1"/>
            </a:p>
          </p:txBody>
        </p:sp>
        <p:sp>
          <p:nvSpPr>
            <p:cNvPr id="150535" name="Line 7"/>
            <p:cNvSpPr>
              <a:spLocks noChangeShapeType="1"/>
            </p:cNvSpPr>
            <p:nvPr/>
          </p:nvSpPr>
          <p:spPr bwMode="auto">
            <a:xfrm>
              <a:off x="3923" y="1389"/>
              <a:ext cx="0" cy="19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36" name="Line 8"/>
            <p:cNvSpPr>
              <a:spLocks noChangeShapeType="1"/>
            </p:cNvSpPr>
            <p:nvPr/>
          </p:nvSpPr>
          <p:spPr bwMode="auto">
            <a:xfrm>
              <a:off x="1973" y="2976"/>
              <a:ext cx="1088" cy="3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37" name="Text Box 9"/>
            <p:cNvSpPr txBox="1">
              <a:spLocks noChangeArrowheads="1"/>
            </p:cNvSpPr>
            <p:nvPr/>
          </p:nvSpPr>
          <p:spPr bwMode="auto">
            <a:xfrm>
              <a:off x="2018" y="2478"/>
              <a:ext cx="49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altLang="ko-KR" sz="1200" b="1">
                  <a:latin typeface="Times New Roman" pitchFamily="18" charset="0"/>
                  <a:ea typeface="Batang" pitchFamily="18" charset="-127"/>
                </a:rPr>
                <a:t>1.5 m</a:t>
              </a:r>
              <a:endParaRPr lang="en-GB" sz="2800" b="1"/>
            </a:p>
          </p:txBody>
        </p:sp>
        <p:sp>
          <p:nvSpPr>
            <p:cNvPr id="150538" name="Line 10"/>
            <p:cNvSpPr>
              <a:spLocks noChangeShapeType="1"/>
            </p:cNvSpPr>
            <p:nvPr/>
          </p:nvSpPr>
          <p:spPr bwMode="auto">
            <a:xfrm flipV="1">
              <a:off x="2018" y="2478"/>
              <a:ext cx="605" cy="3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39" name="Text Box 11"/>
            <p:cNvSpPr txBox="1">
              <a:spLocks noChangeArrowheads="1"/>
            </p:cNvSpPr>
            <p:nvPr/>
          </p:nvSpPr>
          <p:spPr bwMode="auto">
            <a:xfrm>
              <a:off x="2428" y="3003"/>
              <a:ext cx="49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altLang="ko-KR" sz="1200" b="1">
                  <a:latin typeface="Times New Roman" pitchFamily="18" charset="0"/>
                  <a:ea typeface="Batang" pitchFamily="18" charset="-127"/>
                </a:rPr>
                <a:t>1.5 m</a:t>
              </a:r>
              <a:endParaRPr lang="en-GB" sz="2800" b="1"/>
            </a:p>
          </p:txBody>
        </p:sp>
        <p:sp>
          <p:nvSpPr>
            <p:cNvPr id="150540" name="Text Box 12"/>
            <p:cNvSpPr txBox="1">
              <a:spLocks noChangeArrowheads="1"/>
            </p:cNvSpPr>
            <p:nvPr/>
          </p:nvSpPr>
          <p:spPr bwMode="auto">
            <a:xfrm>
              <a:off x="3878" y="1842"/>
              <a:ext cx="590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altLang="ko-KR" sz="1200" b="1">
                  <a:latin typeface="Times New Roman" pitchFamily="18" charset="0"/>
                  <a:ea typeface="Batang" pitchFamily="18" charset="-127"/>
                </a:rPr>
                <a:t>1.5 – 2.0 m</a:t>
              </a:r>
              <a:endParaRPr lang="en-GB" sz="2800" b="1"/>
            </a:p>
          </p:txBody>
        </p:sp>
        <p:sp>
          <p:nvSpPr>
            <p:cNvPr id="150541" name="Rectangle 13"/>
            <p:cNvSpPr>
              <a:spLocks noChangeArrowheads="1"/>
            </p:cNvSpPr>
            <p:nvPr/>
          </p:nvSpPr>
          <p:spPr bwMode="auto">
            <a:xfrm>
              <a:off x="975" y="1071"/>
              <a:ext cx="1043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ko-KR">
                  <a:ea typeface="굴림" charset="-127"/>
                </a:rPr>
                <a:t>Measure kilos of pull needed to move the moorings </a:t>
              </a:r>
              <a:endParaRPr lang="en-GB"/>
            </a:p>
          </p:txBody>
        </p:sp>
        <p:sp>
          <p:nvSpPr>
            <p:cNvPr id="150542" name="AutoShape 14"/>
            <p:cNvSpPr>
              <a:spLocks noChangeArrowheads="1"/>
            </p:cNvSpPr>
            <p:nvPr/>
          </p:nvSpPr>
          <p:spPr bwMode="auto">
            <a:xfrm>
              <a:off x="1973" y="1389"/>
              <a:ext cx="453" cy="181"/>
            </a:xfrm>
            <a:prstGeom prst="leftArrow">
              <a:avLst>
                <a:gd name="adj1" fmla="val 50000"/>
                <a:gd name="adj2" fmla="val 6256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0543" name="Rectangle 15"/>
            <p:cNvSpPr>
              <a:spLocks noChangeArrowheads="1"/>
            </p:cNvSpPr>
            <p:nvPr/>
          </p:nvSpPr>
          <p:spPr bwMode="auto">
            <a:xfrm>
              <a:off x="2194" y="3335"/>
              <a:ext cx="15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ko-KR">
                  <a:ea typeface="굴림" charset="-127"/>
                </a:rPr>
                <a:t>Mud on bottom of tank</a:t>
              </a:r>
              <a:endParaRPr lang="en-GB"/>
            </a:p>
          </p:txBody>
        </p:sp>
      </p:grpSp>
      <p:sp>
        <p:nvSpPr>
          <p:cNvPr id="150544" name="Text Box 16"/>
          <p:cNvSpPr txBox="1">
            <a:spLocks noChangeArrowheads="1"/>
          </p:cNvSpPr>
          <p:nvPr/>
        </p:nvSpPr>
        <p:spPr bwMode="auto">
          <a:xfrm>
            <a:off x="395288" y="6381750"/>
            <a:ext cx="4392612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Mooring Scale Model</a:t>
            </a:r>
          </a:p>
        </p:txBody>
      </p:sp>
    </p:spTree>
    <p:extLst>
      <p:ext uri="{BB962C8B-B14F-4D97-AF65-F5344CB8AC3E}">
        <p14:creationId xmlns:p14="http://schemas.microsoft.com/office/powerpoint/2010/main" val="76441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z="3600" smtClean="0">
                <a:latin typeface="Arial" charset="0"/>
                <a:cs typeface="Arial" charset="0"/>
              </a:rPr>
              <a:t>Improved Mooring System</a:t>
            </a:r>
          </a:p>
        </p:txBody>
      </p:sp>
      <p:pic>
        <p:nvPicPr>
          <p:cNvPr id="69635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22664" r="1138" b="14668"/>
          <a:stretch>
            <a:fillRect/>
          </a:stretch>
        </p:blipFill>
        <p:spPr>
          <a:xfrm>
            <a:off x="466725" y="1628775"/>
            <a:ext cx="7993063" cy="3384550"/>
          </a:xfrm>
        </p:spPr>
      </p:pic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468313" y="4868863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GB" sz="2800">
                <a:solidFill>
                  <a:schemeClr val="tx2"/>
                </a:solidFill>
              </a:rPr>
              <a:t>Independent block moorings, upward lift</a:t>
            </a: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395288" y="6381750"/>
            <a:ext cx="4392612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Mooring Scale Model</a:t>
            </a:r>
          </a:p>
        </p:txBody>
      </p:sp>
    </p:spTree>
    <p:extLst>
      <p:ext uri="{BB962C8B-B14F-4D97-AF65-F5344CB8AC3E}">
        <p14:creationId xmlns:p14="http://schemas.microsoft.com/office/powerpoint/2010/main" val="203495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652963"/>
            <a:ext cx="8229600" cy="792162"/>
          </a:xfrm>
        </p:spPr>
        <p:txBody>
          <a:bodyPr/>
          <a:lstStyle/>
          <a:p>
            <a:r>
              <a:rPr lang="en-GB" sz="2800" smtClean="0">
                <a:latin typeface="Arial" charset="0"/>
                <a:cs typeface="Arial" charset="0"/>
              </a:rPr>
              <a:t>Independent block moorings, sideways lift</a:t>
            </a:r>
          </a:p>
        </p:txBody>
      </p:sp>
      <p:pic>
        <p:nvPicPr>
          <p:cNvPr id="148483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0" r="270" b="29337"/>
          <a:stretch>
            <a:fillRect/>
          </a:stretch>
        </p:blipFill>
        <p:spPr>
          <a:xfrm>
            <a:off x="468313" y="1557338"/>
            <a:ext cx="8207375" cy="3240087"/>
          </a:xfrm>
        </p:spPr>
      </p:pic>
      <p:sp>
        <p:nvSpPr>
          <p:cNvPr id="148485" name="Rectangle 5"/>
          <p:cNvSpPr>
            <a:spLocks noChangeArrowheads="1"/>
          </p:cNvSpPr>
          <p:nvPr/>
        </p:nvSpPr>
        <p:spPr bwMode="auto">
          <a:xfrm>
            <a:off x="250825" y="0"/>
            <a:ext cx="8229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GB" sz="3600">
                <a:solidFill>
                  <a:schemeClr val="tx2"/>
                </a:solidFill>
              </a:rPr>
              <a:t>Improved Mooring System</a:t>
            </a:r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395288" y="6381750"/>
            <a:ext cx="4392612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Mooring Scale Model</a:t>
            </a:r>
          </a:p>
        </p:txBody>
      </p:sp>
    </p:spTree>
    <p:extLst>
      <p:ext uri="{BB962C8B-B14F-4D97-AF65-F5344CB8AC3E}">
        <p14:creationId xmlns:p14="http://schemas.microsoft.com/office/powerpoint/2010/main" val="43209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1614</TotalTime>
  <Words>2337</Words>
  <Application>Microsoft Office PowerPoint</Application>
  <PresentationFormat>On-screen Show (4:3)</PresentationFormat>
  <Paragraphs>496</Paragraphs>
  <Slides>46</Slides>
  <Notes>26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Default Design</vt:lpstr>
      <vt:lpstr>AquaPark – Norad funded project</vt:lpstr>
      <vt:lpstr>Mariculture park management</vt:lpstr>
      <vt:lpstr>Mooring Trial</vt:lpstr>
      <vt:lpstr>Typical cage mooring</vt:lpstr>
      <vt:lpstr>Mooring trial - scale model</vt:lpstr>
      <vt:lpstr>Mooring trial - scale model</vt:lpstr>
      <vt:lpstr>Mooring trial - scale model</vt:lpstr>
      <vt:lpstr>Improved Mooring System</vt:lpstr>
      <vt:lpstr>Independent block moorings, sideways lift</vt:lpstr>
      <vt:lpstr>Interlinked block moorings, upward lift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Improved moorings</vt:lpstr>
      <vt:lpstr>Results – oil spill contingency</vt:lpstr>
      <vt:lpstr>Results – Better Management Practices</vt:lpstr>
      <vt:lpstr>Socio-economic survey</vt:lpstr>
      <vt:lpstr>SOCIOECONOMIC FRAMEWORK -  ADVANTAGES &amp; BENEFITS</vt:lpstr>
      <vt:lpstr>Economic survey</vt:lpstr>
      <vt:lpstr>Economic survey</vt:lpstr>
      <vt:lpstr>PowerPoint Presentation</vt:lpstr>
      <vt:lpstr>PowerPoint Presentation</vt:lpstr>
      <vt:lpstr>Mariculture park optimisation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Integration of IMTA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AQM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EMMA 2</dc:title>
  <dc:creator>Patrick</dc:creator>
  <cp:lastModifiedBy>patrick</cp:lastModifiedBy>
  <cp:revision>86</cp:revision>
  <dcterms:created xsi:type="dcterms:W3CDTF">2010-02-03T09:09:17Z</dcterms:created>
  <dcterms:modified xsi:type="dcterms:W3CDTF">2011-01-25T03:36:07Z</dcterms:modified>
</cp:coreProperties>
</file>